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4"/>
  </p:notesMasterIdLst>
  <p:handoutMasterIdLst>
    <p:handoutMasterId r:id="rId45"/>
  </p:handoutMasterIdLst>
  <p:sldIdLst>
    <p:sldId id="288" r:id="rId3"/>
    <p:sldId id="358" r:id="rId4"/>
    <p:sldId id="368" r:id="rId5"/>
    <p:sldId id="357" r:id="rId6"/>
    <p:sldId id="309" r:id="rId7"/>
    <p:sldId id="330" r:id="rId8"/>
    <p:sldId id="315" r:id="rId9"/>
    <p:sldId id="369" r:id="rId10"/>
    <p:sldId id="351" r:id="rId11"/>
    <p:sldId id="332" r:id="rId12"/>
    <p:sldId id="339" r:id="rId13"/>
    <p:sldId id="334" r:id="rId14"/>
    <p:sldId id="354" r:id="rId15"/>
    <p:sldId id="356" r:id="rId16"/>
    <p:sldId id="336" r:id="rId17"/>
    <p:sldId id="337" r:id="rId18"/>
    <p:sldId id="362" r:id="rId19"/>
    <p:sldId id="363" r:id="rId20"/>
    <p:sldId id="370" r:id="rId21"/>
    <p:sldId id="338" r:id="rId22"/>
    <p:sldId id="340" r:id="rId23"/>
    <p:sldId id="359" r:id="rId24"/>
    <p:sldId id="360" r:id="rId25"/>
    <p:sldId id="341" r:id="rId26"/>
    <p:sldId id="342" r:id="rId27"/>
    <p:sldId id="371" r:id="rId28"/>
    <p:sldId id="372" r:id="rId29"/>
    <p:sldId id="343" r:id="rId30"/>
    <p:sldId id="344" r:id="rId31"/>
    <p:sldId id="345" r:id="rId32"/>
    <p:sldId id="364" r:id="rId33"/>
    <p:sldId id="366" r:id="rId34"/>
    <p:sldId id="365" r:id="rId35"/>
    <p:sldId id="361" r:id="rId36"/>
    <p:sldId id="347" r:id="rId37"/>
    <p:sldId id="353" r:id="rId38"/>
    <p:sldId id="348" r:id="rId39"/>
    <p:sldId id="350" r:id="rId40"/>
    <p:sldId id="349" r:id="rId41"/>
    <p:sldId id="313" r:id="rId42"/>
    <p:sldId id="325"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4F589D-9C14-4ED4-B081-42472FD582B7}">
          <p14:sldIdLst>
            <p14:sldId id="288"/>
          </p14:sldIdLst>
        </p14:section>
        <p14:section name="Section sans titre" id="{5FBE1BC4-5812-4333-B6FB-CF2D811B5406}">
          <p14:sldIdLst>
            <p14:sldId id="358"/>
            <p14:sldId id="368"/>
            <p14:sldId id="357"/>
            <p14:sldId id="309"/>
            <p14:sldId id="330"/>
            <p14:sldId id="315"/>
            <p14:sldId id="369"/>
            <p14:sldId id="351"/>
            <p14:sldId id="332"/>
            <p14:sldId id="339"/>
            <p14:sldId id="334"/>
            <p14:sldId id="354"/>
            <p14:sldId id="356"/>
            <p14:sldId id="336"/>
            <p14:sldId id="337"/>
            <p14:sldId id="362"/>
            <p14:sldId id="363"/>
            <p14:sldId id="370"/>
            <p14:sldId id="338"/>
            <p14:sldId id="340"/>
            <p14:sldId id="359"/>
            <p14:sldId id="360"/>
            <p14:sldId id="341"/>
            <p14:sldId id="342"/>
            <p14:sldId id="371"/>
            <p14:sldId id="372"/>
            <p14:sldId id="343"/>
            <p14:sldId id="344"/>
            <p14:sldId id="345"/>
            <p14:sldId id="364"/>
            <p14:sldId id="366"/>
            <p14:sldId id="365"/>
            <p14:sldId id="361"/>
            <p14:sldId id="347"/>
            <p14:sldId id="353"/>
            <p14:sldId id="348"/>
            <p14:sldId id="350"/>
            <p14:sldId id="349"/>
            <p14:sldId id="313"/>
            <p14:sldId id="3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MONNEAU Alexandre (EXT SII)" initials="GA(S" lastIdx="2" clrIdx="0">
    <p:extLst>
      <p:ext uri="{19B8F6BF-5375-455C-9EA6-DF929625EA0E}">
        <p15:presenceInfo xmlns:p15="http://schemas.microsoft.com/office/powerpoint/2012/main" userId="S-1-5-21-1421355107-4124689249-2030404034-22832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AC2"/>
    <a:srgbClr val="2F6079"/>
    <a:srgbClr val="336EE5"/>
    <a:srgbClr val="306CE5"/>
    <a:srgbClr val="5B9BD5"/>
    <a:srgbClr val="438721"/>
    <a:srgbClr val="872163"/>
    <a:srgbClr val="872121"/>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5" autoAdjust="0"/>
    <p:restoredTop sz="93370" autoAdjust="0"/>
  </p:normalViewPr>
  <p:slideViewPr>
    <p:cSldViewPr snapToGrid="0">
      <p:cViewPr>
        <p:scale>
          <a:sx n="80" d="100"/>
          <a:sy n="80" d="100"/>
        </p:scale>
        <p:origin x="734" y="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288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D16842-9240-4F97-A128-A3FC2E90277F}" type="datetimeFigureOut">
              <a:rPr lang="fr-FR" smtClean="0"/>
              <a:t>28/02/2020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884EAF-210A-4CBE-A263-556564673E0C}" type="slidenum">
              <a:rPr lang="fr-FR" smtClean="0"/>
              <a:t>‹N°›</a:t>
            </a:fld>
            <a:endParaRPr lang="fr-FR"/>
          </a:p>
        </p:txBody>
      </p:sp>
    </p:spTree>
    <p:extLst>
      <p:ext uri="{BB962C8B-B14F-4D97-AF65-F5344CB8AC3E}">
        <p14:creationId xmlns:p14="http://schemas.microsoft.com/office/powerpoint/2010/main" val="527681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C0EB5-041C-4328-9080-E341B2C6238F}" type="datetimeFigureOut">
              <a:rPr lang="fr-FR" smtClean="0"/>
              <a:t>28/02/2020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DA622-522A-4B17-9AC4-B01778B7071C}" type="slidenum">
              <a:rPr lang="fr-FR" smtClean="0"/>
              <a:t>‹N°›</a:t>
            </a:fld>
            <a:endParaRPr lang="fr-FR"/>
          </a:p>
        </p:txBody>
      </p:sp>
    </p:spTree>
    <p:extLst>
      <p:ext uri="{BB962C8B-B14F-4D97-AF65-F5344CB8AC3E}">
        <p14:creationId xmlns:p14="http://schemas.microsoft.com/office/powerpoint/2010/main" val="30635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redhat.com/fr/topics/containers/what-is-kubernet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a:t>
            </a:fld>
            <a:endParaRPr lang="fr-FR"/>
          </a:p>
        </p:txBody>
      </p:sp>
    </p:spTree>
    <p:extLst>
      <p:ext uri="{BB962C8B-B14F-4D97-AF65-F5344CB8AC3E}">
        <p14:creationId xmlns:p14="http://schemas.microsoft.com/office/powerpoint/2010/main" val="1798056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18</a:t>
            </a:fld>
            <a:endParaRPr lang="fr-FR"/>
          </a:p>
        </p:txBody>
      </p:sp>
    </p:spTree>
    <p:extLst>
      <p:ext uri="{BB962C8B-B14F-4D97-AF65-F5344CB8AC3E}">
        <p14:creationId xmlns:p14="http://schemas.microsoft.com/office/powerpoint/2010/main" val="135311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19</a:t>
            </a:fld>
            <a:endParaRPr lang="fr-FR"/>
          </a:p>
        </p:txBody>
      </p:sp>
    </p:spTree>
    <p:extLst>
      <p:ext uri="{BB962C8B-B14F-4D97-AF65-F5344CB8AC3E}">
        <p14:creationId xmlns:p14="http://schemas.microsoft.com/office/powerpoint/2010/main" val="182601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Chaos</a:t>
            </a:r>
            <a:r>
              <a:rPr lang="fr-FR" baseline="0" dirty="0"/>
              <a:t> </a:t>
            </a:r>
            <a:r>
              <a:rPr lang="fr-FR" baseline="0" dirty="0" err="1"/>
              <a:t>monkey</a:t>
            </a:r>
            <a:r>
              <a:rPr lang="fr-FR" baseline="0" dirty="0"/>
              <a:t> : outil </a:t>
            </a:r>
            <a:r>
              <a:rPr lang="fr-FR" baseline="0" dirty="0" err="1"/>
              <a:t>netflix</a:t>
            </a:r>
            <a:r>
              <a:rPr lang="fr-FR" baseline="0" dirty="0"/>
              <a:t> pour tester la résilience</a:t>
            </a:r>
          </a:p>
          <a:p>
            <a:r>
              <a:rPr lang="fr-FR" baseline="0" dirty="0"/>
              <a:t>Si une appli fonctionne avec des pannes </a:t>
            </a:r>
            <a:r>
              <a:rPr lang="fr-FR" baseline="0" dirty="0" err="1"/>
              <a:t>aleatoire</a:t>
            </a:r>
            <a:r>
              <a:rPr lang="fr-FR" baseline="0" dirty="0"/>
              <a:t>, elle fonctionnera le jour ou une vrai panne arrivera</a:t>
            </a:r>
          </a:p>
          <a:p>
            <a:r>
              <a:rPr lang="fr-FR" baseline="0" dirty="0" err="1"/>
              <a:t>Ajd</a:t>
            </a:r>
            <a:r>
              <a:rPr lang="fr-FR" baseline="0" dirty="0"/>
              <a:t>, les applis vont forcement tomber en panne</a:t>
            </a:r>
          </a:p>
          <a:p>
            <a:r>
              <a:rPr lang="fr-FR" baseline="0" dirty="0"/>
              <a:t>Utiliser en </a:t>
            </a:r>
            <a:r>
              <a:rPr lang="fr-FR" baseline="0" dirty="0" err="1"/>
              <a:t>prod</a:t>
            </a:r>
            <a:r>
              <a:rPr lang="fr-FR" baseline="0" dirty="0"/>
              <a:t> chez </a:t>
            </a:r>
            <a:r>
              <a:rPr lang="fr-FR" baseline="0" dirty="0" err="1"/>
              <a:t>neflix</a:t>
            </a:r>
            <a:endParaRPr lang="fr-FR" baseline="0" dirty="0"/>
          </a:p>
          <a:p>
            <a:endParaRPr lang="fr-FR" baseline="0" dirty="0"/>
          </a:p>
          <a:p>
            <a:r>
              <a:rPr lang="fr-FR" baseline="0" dirty="0" err="1"/>
              <a:t>Gatling</a:t>
            </a:r>
            <a:r>
              <a:rPr lang="fr-FR" baseline="0" dirty="0"/>
              <a:t>:</a:t>
            </a:r>
          </a:p>
          <a:p>
            <a:r>
              <a:rPr lang="fr-FR" baseline="0" dirty="0"/>
              <a:t>Outil open source test de charge et de performance</a:t>
            </a:r>
          </a:p>
          <a:p>
            <a:r>
              <a:rPr lang="fr-FR" baseline="0" dirty="0" err="1"/>
              <a:t>Repository</a:t>
            </a:r>
            <a:r>
              <a:rPr lang="fr-FR" baseline="0" dirty="0"/>
              <a:t>  starter disponible sur </a:t>
            </a:r>
            <a:r>
              <a:rPr lang="fr-FR" baseline="0" dirty="0" err="1"/>
              <a:t>github</a:t>
            </a:r>
            <a:endParaRPr lang="fr-FR" baseline="0" dirty="0"/>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21</a:t>
            </a:fld>
            <a:endParaRPr lang="fr-FR"/>
          </a:p>
        </p:txBody>
      </p:sp>
    </p:spTree>
    <p:extLst>
      <p:ext uri="{BB962C8B-B14F-4D97-AF65-F5344CB8AC3E}">
        <p14:creationId xmlns:p14="http://schemas.microsoft.com/office/powerpoint/2010/main" val="15169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Chaos</a:t>
            </a:r>
            <a:r>
              <a:rPr lang="fr-FR" baseline="0" dirty="0"/>
              <a:t> </a:t>
            </a:r>
            <a:r>
              <a:rPr lang="fr-FR" baseline="0" dirty="0" err="1"/>
              <a:t>monkey</a:t>
            </a:r>
            <a:r>
              <a:rPr lang="fr-FR" baseline="0" dirty="0"/>
              <a:t> : outil </a:t>
            </a:r>
            <a:r>
              <a:rPr lang="fr-FR" baseline="0" dirty="0" err="1"/>
              <a:t>netflix</a:t>
            </a:r>
            <a:r>
              <a:rPr lang="fr-FR" baseline="0" dirty="0"/>
              <a:t> pour tester la résilience</a:t>
            </a:r>
          </a:p>
          <a:p>
            <a:r>
              <a:rPr lang="fr-FR" baseline="0" dirty="0"/>
              <a:t>Si une appli fonctionne avec des pannes </a:t>
            </a:r>
            <a:r>
              <a:rPr lang="fr-FR" baseline="0" dirty="0" err="1"/>
              <a:t>aleatoire</a:t>
            </a:r>
            <a:r>
              <a:rPr lang="fr-FR" baseline="0" dirty="0"/>
              <a:t>, elle fonctionnera le jour ou une vrai panne arrivera</a:t>
            </a:r>
          </a:p>
          <a:p>
            <a:r>
              <a:rPr lang="fr-FR" baseline="0" dirty="0" err="1"/>
              <a:t>Ajd</a:t>
            </a:r>
            <a:r>
              <a:rPr lang="fr-FR" baseline="0" dirty="0"/>
              <a:t>, les applis vont forcement tomber en panne</a:t>
            </a:r>
          </a:p>
          <a:p>
            <a:r>
              <a:rPr lang="fr-FR" baseline="0" dirty="0"/>
              <a:t>Utiliser en </a:t>
            </a:r>
            <a:r>
              <a:rPr lang="fr-FR" baseline="0" dirty="0" err="1"/>
              <a:t>prod</a:t>
            </a:r>
            <a:r>
              <a:rPr lang="fr-FR" baseline="0" dirty="0"/>
              <a:t> chez </a:t>
            </a:r>
            <a:r>
              <a:rPr lang="fr-FR" baseline="0" dirty="0" err="1"/>
              <a:t>neflix</a:t>
            </a:r>
            <a:endParaRPr lang="fr-FR" baseline="0" dirty="0"/>
          </a:p>
          <a:p>
            <a:endParaRPr lang="fr-FR" baseline="0" dirty="0"/>
          </a:p>
          <a:p>
            <a:r>
              <a:rPr lang="fr-FR" baseline="0" dirty="0" err="1"/>
              <a:t>Gatling</a:t>
            </a:r>
            <a:r>
              <a:rPr lang="fr-FR" baseline="0" dirty="0"/>
              <a:t>:</a:t>
            </a:r>
          </a:p>
          <a:p>
            <a:r>
              <a:rPr lang="fr-FR" baseline="0" dirty="0"/>
              <a:t>Outil open source test de charge et de performance</a:t>
            </a:r>
          </a:p>
          <a:p>
            <a:r>
              <a:rPr lang="fr-FR" baseline="0" dirty="0" err="1"/>
              <a:t>Repository</a:t>
            </a:r>
            <a:r>
              <a:rPr lang="fr-FR" baseline="0" dirty="0"/>
              <a:t>  starter disponible sur </a:t>
            </a:r>
            <a:r>
              <a:rPr lang="fr-FR" baseline="0" dirty="0" err="1"/>
              <a:t>github</a:t>
            </a:r>
            <a:endParaRPr lang="fr-FR" baseline="0" dirty="0"/>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22</a:t>
            </a:fld>
            <a:endParaRPr lang="fr-FR"/>
          </a:p>
        </p:txBody>
      </p:sp>
    </p:spTree>
    <p:extLst>
      <p:ext uri="{BB962C8B-B14F-4D97-AF65-F5344CB8AC3E}">
        <p14:creationId xmlns:p14="http://schemas.microsoft.com/office/powerpoint/2010/main" val="356604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Chaos</a:t>
            </a:r>
            <a:r>
              <a:rPr lang="fr-FR" baseline="0" dirty="0"/>
              <a:t> </a:t>
            </a:r>
            <a:r>
              <a:rPr lang="fr-FR" baseline="0" dirty="0" err="1"/>
              <a:t>monkey</a:t>
            </a:r>
            <a:r>
              <a:rPr lang="fr-FR" baseline="0" dirty="0"/>
              <a:t> : outil </a:t>
            </a:r>
            <a:r>
              <a:rPr lang="fr-FR" baseline="0" dirty="0" err="1"/>
              <a:t>netflix</a:t>
            </a:r>
            <a:r>
              <a:rPr lang="fr-FR" baseline="0" dirty="0"/>
              <a:t> pour tester la résilience</a:t>
            </a:r>
          </a:p>
          <a:p>
            <a:r>
              <a:rPr lang="fr-FR" baseline="0" dirty="0"/>
              <a:t>Si une appli fonctionne avec des pannes </a:t>
            </a:r>
            <a:r>
              <a:rPr lang="fr-FR" baseline="0" dirty="0" err="1"/>
              <a:t>aleatoire</a:t>
            </a:r>
            <a:r>
              <a:rPr lang="fr-FR" baseline="0" dirty="0"/>
              <a:t>, elle fonctionnera le jour ou une vrai panne arrivera</a:t>
            </a:r>
          </a:p>
          <a:p>
            <a:r>
              <a:rPr lang="fr-FR" baseline="0" dirty="0" err="1"/>
              <a:t>Ajd</a:t>
            </a:r>
            <a:r>
              <a:rPr lang="fr-FR" baseline="0" dirty="0"/>
              <a:t>, les applis vont forcement tomber en panne</a:t>
            </a:r>
          </a:p>
          <a:p>
            <a:r>
              <a:rPr lang="fr-FR" baseline="0" dirty="0"/>
              <a:t>Utiliser en </a:t>
            </a:r>
            <a:r>
              <a:rPr lang="fr-FR" baseline="0" dirty="0" err="1"/>
              <a:t>prod</a:t>
            </a:r>
            <a:r>
              <a:rPr lang="fr-FR" baseline="0" dirty="0"/>
              <a:t> chez </a:t>
            </a:r>
            <a:r>
              <a:rPr lang="fr-FR" baseline="0" dirty="0" err="1"/>
              <a:t>neflix</a:t>
            </a:r>
            <a:endParaRPr lang="fr-FR" baseline="0" dirty="0"/>
          </a:p>
          <a:p>
            <a:endParaRPr lang="fr-FR" baseline="0" dirty="0"/>
          </a:p>
          <a:p>
            <a:r>
              <a:rPr lang="fr-FR" baseline="0" dirty="0" err="1"/>
              <a:t>Gatling</a:t>
            </a:r>
            <a:r>
              <a:rPr lang="fr-FR" baseline="0" dirty="0"/>
              <a:t>:</a:t>
            </a:r>
          </a:p>
          <a:p>
            <a:r>
              <a:rPr lang="fr-FR" baseline="0" dirty="0"/>
              <a:t>Outil open source test de charge et de performance</a:t>
            </a:r>
          </a:p>
          <a:p>
            <a:r>
              <a:rPr lang="fr-FR" baseline="0" dirty="0" err="1"/>
              <a:t>Repository</a:t>
            </a:r>
            <a:r>
              <a:rPr lang="fr-FR" baseline="0" dirty="0"/>
              <a:t>  starter disponible sur </a:t>
            </a:r>
            <a:r>
              <a:rPr lang="fr-FR" baseline="0" dirty="0" err="1"/>
              <a:t>github</a:t>
            </a:r>
            <a:endParaRPr lang="fr-FR" baseline="0" dirty="0"/>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23</a:t>
            </a:fld>
            <a:endParaRPr lang="fr-FR"/>
          </a:p>
        </p:txBody>
      </p:sp>
    </p:spTree>
    <p:extLst>
      <p:ext uri="{BB962C8B-B14F-4D97-AF65-F5344CB8AC3E}">
        <p14:creationId xmlns:p14="http://schemas.microsoft.com/office/powerpoint/2010/main" val="75696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24</a:t>
            </a:fld>
            <a:endParaRPr lang="fr-FR"/>
          </a:p>
        </p:txBody>
      </p:sp>
    </p:spTree>
    <p:extLst>
      <p:ext uri="{BB962C8B-B14F-4D97-AF65-F5344CB8AC3E}">
        <p14:creationId xmlns:p14="http://schemas.microsoft.com/office/powerpoint/2010/main" val="2187122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25</a:t>
            </a:fld>
            <a:endParaRPr lang="fr-FR"/>
          </a:p>
        </p:txBody>
      </p:sp>
    </p:spTree>
    <p:extLst>
      <p:ext uri="{BB962C8B-B14F-4D97-AF65-F5344CB8AC3E}">
        <p14:creationId xmlns:p14="http://schemas.microsoft.com/office/powerpoint/2010/main" val="173273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26</a:t>
            </a:fld>
            <a:endParaRPr lang="fr-FR"/>
          </a:p>
        </p:txBody>
      </p:sp>
    </p:spTree>
    <p:extLst>
      <p:ext uri="{BB962C8B-B14F-4D97-AF65-F5344CB8AC3E}">
        <p14:creationId xmlns:p14="http://schemas.microsoft.com/office/powerpoint/2010/main" val="2896295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27</a:t>
            </a:fld>
            <a:endParaRPr lang="fr-FR"/>
          </a:p>
        </p:txBody>
      </p:sp>
    </p:spTree>
    <p:extLst>
      <p:ext uri="{BB962C8B-B14F-4D97-AF65-F5344CB8AC3E}">
        <p14:creationId xmlns:p14="http://schemas.microsoft.com/office/powerpoint/2010/main" val="104053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Chaos</a:t>
            </a:r>
            <a:r>
              <a:rPr lang="fr-FR" baseline="0" dirty="0"/>
              <a:t> </a:t>
            </a:r>
            <a:r>
              <a:rPr lang="fr-FR" baseline="0" dirty="0" err="1"/>
              <a:t>monkey</a:t>
            </a:r>
            <a:r>
              <a:rPr lang="fr-FR" baseline="0" dirty="0"/>
              <a:t> </a:t>
            </a:r>
            <a:r>
              <a:rPr lang="fr-FR" baseline="0" dirty="0" err="1"/>
              <a:t>assault</a:t>
            </a:r>
            <a:r>
              <a:rPr lang="fr-FR" baseline="0" dirty="0"/>
              <a:t> avec latence, exceptions, … exemples</a:t>
            </a:r>
          </a:p>
          <a:p>
            <a:r>
              <a:rPr lang="fr-FR" baseline="0" dirty="0"/>
              <a:t>Exemple d’assertions </a:t>
            </a:r>
            <a:r>
              <a:rPr lang="fr-FR" baseline="0" dirty="0" err="1"/>
              <a:t>Gatling</a:t>
            </a:r>
            <a:endParaRPr lang="fr-FR" baseline="0" dirty="0"/>
          </a:p>
          <a:p>
            <a:r>
              <a:rPr lang="fr-FR" baseline="0" dirty="0"/>
              <a:t>Tir de </a:t>
            </a:r>
            <a:r>
              <a:rPr lang="fr-FR" baseline="0" dirty="0" err="1"/>
              <a:t>reference</a:t>
            </a:r>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28</a:t>
            </a:fld>
            <a:endParaRPr lang="fr-FR"/>
          </a:p>
        </p:txBody>
      </p:sp>
    </p:spTree>
    <p:extLst>
      <p:ext uri="{BB962C8B-B14F-4D97-AF65-F5344CB8AC3E}">
        <p14:creationId xmlns:p14="http://schemas.microsoft.com/office/powerpoint/2010/main" val="23077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4</a:t>
            </a:fld>
            <a:endParaRPr lang="fr-FR"/>
          </a:p>
        </p:txBody>
      </p:sp>
    </p:spTree>
    <p:extLst>
      <p:ext uri="{BB962C8B-B14F-4D97-AF65-F5344CB8AC3E}">
        <p14:creationId xmlns:p14="http://schemas.microsoft.com/office/powerpoint/2010/main" val="641554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Lato Light" panose="020F0502020204030203" pitchFamily="34" charset="0"/>
                <a:ea typeface="Lato Light" panose="020F0502020204030203" pitchFamily="34" charset="0"/>
                <a:cs typeface="Lato Light" panose="020F0502020204030203" pitchFamily="34" charset="0"/>
              </a:rPr>
              <a:t>qui permet d’automatiser le déploiement, la mise à l’échelle et la gestion d’applications conteneurisées</a:t>
            </a:r>
          </a:p>
          <a:p>
            <a:endParaRPr lang="fr-FR" b="1"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 typeface="Arial" panose="020B0604020202020204" pitchFamily="34" charset="0"/>
              <a:buChar char="•"/>
            </a:pPr>
            <a:r>
              <a:rPr lang="fr-FR" b="1" dirty="0">
                <a:latin typeface="Lato Light" panose="020F0502020204030203" pitchFamily="34" charset="0"/>
                <a:ea typeface="Lato Light" panose="020F0502020204030203" pitchFamily="34" charset="0"/>
                <a:cs typeface="Lato Light" panose="020F0502020204030203" pitchFamily="34" charset="0"/>
              </a:rPr>
              <a:t>vérifier l'intégrité de vos applications et les réparer automatiquement grâce au placement, au démarrage, à la réplication et à la mise à l'échelle automatiques</a:t>
            </a:r>
            <a:endParaRPr lang="fr-FR"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 typeface="Arial" panose="020B0604020202020204" pitchFamily="34" charset="0"/>
              <a:buChar char="•"/>
            </a:pPr>
            <a:r>
              <a:rPr lang="fr-FR" dirty="0">
                <a:latin typeface="Lato Light" panose="020F0502020204030203" pitchFamily="34" charset="0"/>
                <a:ea typeface="Lato Light" panose="020F0502020204030203" pitchFamily="34" charset="0"/>
                <a:cs typeface="Lato Light" panose="020F0502020204030203" pitchFamily="34" charset="0"/>
              </a:rPr>
              <a:t>orchestrer des conteneurs sur plusieurs hôtes</a:t>
            </a:r>
          </a:p>
          <a:p>
            <a:pPr marL="285750" indent="-285750">
              <a:buFont typeface="Arial" panose="020B0604020202020204" pitchFamily="34" charset="0"/>
              <a:buChar char="•"/>
            </a:pPr>
            <a:r>
              <a:rPr lang="fr-FR" dirty="0">
                <a:latin typeface="Lato Light" panose="020F0502020204030203" pitchFamily="34" charset="0"/>
                <a:ea typeface="Lato Light" panose="020F0502020204030203" pitchFamily="34" charset="0"/>
                <a:cs typeface="Lato Light" panose="020F0502020204030203" pitchFamily="34" charset="0"/>
              </a:rPr>
              <a:t>contrôler et automatiser les déploiements et mises à jour d'applications</a:t>
            </a:r>
          </a:p>
          <a:p>
            <a:pPr marL="285750" indent="-285750">
              <a:buFont typeface="Arial" panose="020B0604020202020204" pitchFamily="34" charset="0"/>
              <a:buChar char="•"/>
            </a:pPr>
            <a:r>
              <a:rPr lang="fr-FR" dirty="0">
                <a:latin typeface="Lato Light" panose="020F0502020204030203" pitchFamily="34" charset="0"/>
                <a:ea typeface="Lato Light" panose="020F0502020204030203" pitchFamily="34" charset="0"/>
                <a:cs typeface="Lato Light" panose="020F0502020204030203" pitchFamily="34" charset="0"/>
              </a:rPr>
              <a:t>mettre à l'échelle des applications conteneurisées et leurs ressources à la volée</a:t>
            </a:r>
            <a:endParaRPr lang="fr-FR" dirty="0"/>
          </a:p>
          <a:p>
            <a:r>
              <a:rPr lang="fr-FR" dirty="0"/>
              <a:t>Et encore d’autre choses comme</a:t>
            </a:r>
          </a:p>
          <a:p>
            <a:r>
              <a:rPr lang="fr-FR" sz="1200" b="0" i="0" kern="1200" dirty="0">
                <a:solidFill>
                  <a:schemeClr val="tx1"/>
                </a:solidFill>
                <a:effectLst/>
                <a:latin typeface="+mn-lt"/>
                <a:ea typeface="+mn-ea"/>
                <a:cs typeface="+mn-cs"/>
              </a:rPr>
              <a:t>optimiser l'utilisation de votre matériel afin de maximiser les ressources requises pour l'exécution de vos applications d'entreprise</a:t>
            </a:r>
          </a:p>
          <a:p>
            <a:r>
              <a:rPr lang="fr-FR" sz="1200" b="0" i="0" kern="1200" dirty="0">
                <a:solidFill>
                  <a:schemeClr val="tx1"/>
                </a:solidFill>
                <a:effectLst/>
                <a:latin typeface="+mn-lt"/>
                <a:ea typeface="+mn-ea"/>
                <a:cs typeface="+mn-cs"/>
              </a:rPr>
              <a:t>gérer des services de façon déclarative et garantir ainsi que les applications déployées s'exécutent toujours de la manière dont vous les avez déployées ;</a:t>
            </a:r>
          </a:p>
          <a:p>
            <a:endParaRPr lang="fr-FR" dirty="0">
              <a:latin typeface="Lato Light" panose="020F0502020204030203" pitchFamily="34" charset="0"/>
              <a:ea typeface="Lato Light" panose="020F0502020204030203" pitchFamily="34" charset="0"/>
              <a:cs typeface="Lato Light" panose="020F0502020204030203" pitchFamily="34" charset="0"/>
            </a:endParaRPr>
          </a:p>
          <a:p>
            <a:r>
              <a:rPr lang="fr-FR" dirty="0">
                <a:hlinkClick r:id="rId3"/>
              </a:rPr>
              <a:t>https://www.redhat.com/fr/topics/containers/what-is-kubernetes</a:t>
            </a:r>
            <a:endParaRPr lang="fr-FR" dirty="0">
              <a:latin typeface="Lato Light" panose="020F0502020204030203" pitchFamily="34" charset="0"/>
              <a:ea typeface="Lato Light" panose="020F0502020204030203" pitchFamily="34" charset="0"/>
              <a:cs typeface="Lato Light" panose="020F0502020204030203" pitchFamily="34" charset="0"/>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30</a:t>
            </a:fld>
            <a:endParaRPr lang="fr-FR"/>
          </a:p>
        </p:txBody>
      </p:sp>
    </p:spTree>
    <p:extLst>
      <p:ext uri="{BB962C8B-B14F-4D97-AF65-F5344CB8AC3E}">
        <p14:creationId xmlns:p14="http://schemas.microsoft.com/office/powerpoint/2010/main" val="120478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31</a:t>
            </a:fld>
            <a:endParaRPr lang="fr-FR"/>
          </a:p>
        </p:txBody>
      </p:sp>
    </p:spTree>
    <p:extLst>
      <p:ext uri="{BB962C8B-B14F-4D97-AF65-F5344CB8AC3E}">
        <p14:creationId xmlns:p14="http://schemas.microsoft.com/office/powerpoint/2010/main" val="512568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32</a:t>
            </a:fld>
            <a:endParaRPr lang="fr-FR"/>
          </a:p>
        </p:txBody>
      </p:sp>
    </p:spTree>
    <p:extLst>
      <p:ext uri="{BB962C8B-B14F-4D97-AF65-F5344CB8AC3E}">
        <p14:creationId xmlns:p14="http://schemas.microsoft.com/office/powerpoint/2010/main" val="1792548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33</a:t>
            </a:fld>
            <a:endParaRPr lang="fr-FR"/>
          </a:p>
        </p:txBody>
      </p:sp>
    </p:spTree>
    <p:extLst>
      <p:ext uri="{BB962C8B-B14F-4D97-AF65-F5344CB8AC3E}">
        <p14:creationId xmlns:p14="http://schemas.microsoft.com/office/powerpoint/2010/main" val="1212335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34</a:t>
            </a:fld>
            <a:endParaRPr lang="fr-FR"/>
          </a:p>
        </p:txBody>
      </p:sp>
    </p:spTree>
    <p:extLst>
      <p:ext uri="{BB962C8B-B14F-4D97-AF65-F5344CB8AC3E}">
        <p14:creationId xmlns:p14="http://schemas.microsoft.com/office/powerpoint/2010/main" val="149086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rajouter un </a:t>
            </a:r>
            <a:r>
              <a:rPr lang="fr-FR" baseline="0" dirty="0" err="1"/>
              <a:t>screen</a:t>
            </a:r>
            <a:r>
              <a:rPr lang="fr-FR" baseline="0" dirty="0"/>
              <a:t> ce soir</a:t>
            </a:r>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35</a:t>
            </a:fld>
            <a:endParaRPr lang="fr-FR"/>
          </a:p>
        </p:txBody>
      </p:sp>
    </p:spTree>
    <p:extLst>
      <p:ext uri="{BB962C8B-B14F-4D97-AF65-F5344CB8AC3E}">
        <p14:creationId xmlns:p14="http://schemas.microsoft.com/office/powerpoint/2010/main" val="2807718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rajouter un </a:t>
            </a:r>
            <a:r>
              <a:rPr lang="fr-FR" baseline="0" dirty="0" err="1"/>
              <a:t>screen</a:t>
            </a:r>
            <a:r>
              <a:rPr lang="fr-FR" baseline="0" dirty="0"/>
              <a:t> ce soir</a:t>
            </a:r>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36</a:t>
            </a:fld>
            <a:endParaRPr lang="fr-FR"/>
          </a:p>
        </p:txBody>
      </p:sp>
    </p:spTree>
    <p:extLst>
      <p:ext uri="{BB962C8B-B14F-4D97-AF65-F5344CB8AC3E}">
        <p14:creationId xmlns:p14="http://schemas.microsoft.com/office/powerpoint/2010/main" val="3000752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Istio</a:t>
            </a:r>
            <a:r>
              <a:rPr lang="fr-FR" dirty="0"/>
              <a:t> ?</a:t>
            </a:r>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37</a:t>
            </a:fld>
            <a:endParaRPr lang="fr-FR"/>
          </a:p>
        </p:txBody>
      </p:sp>
    </p:spTree>
    <p:extLst>
      <p:ext uri="{BB962C8B-B14F-4D97-AF65-F5344CB8AC3E}">
        <p14:creationId xmlns:p14="http://schemas.microsoft.com/office/powerpoint/2010/main" val="816172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Istio</a:t>
            </a:r>
            <a:r>
              <a:rPr lang="fr-FR" dirty="0"/>
              <a:t> ?</a:t>
            </a:r>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38</a:t>
            </a:fld>
            <a:endParaRPr lang="fr-FR"/>
          </a:p>
        </p:txBody>
      </p:sp>
    </p:spTree>
    <p:extLst>
      <p:ext uri="{BB962C8B-B14F-4D97-AF65-F5344CB8AC3E}">
        <p14:creationId xmlns:p14="http://schemas.microsoft.com/office/powerpoint/2010/main" val="345731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psychologie, le concept de résilience ou « l’art de naviguer entre les torrents », est introduit en France par Boris </a:t>
            </a:r>
            <a:r>
              <a:rPr lang="fr-FR" dirty="0" err="1"/>
              <a:t>Cyrulnik</a:t>
            </a:r>
            <a:r>
              <a:rPr lang="fr-FR" dirty="0"/>
              <a:t>.</a:t>
            </a:r>
          </a:p>
          <a:p>
            <a:r>
              <a:rPr lang="fr-FR" dirty="0"/>
              <a:t>Il</a:t>
            </a:r>
            <a:r>
              <a:rPr lang="fr-FR" baseline="0" dirty="0"/>
              <a:t> dit « </a:t>
            </a:r>
            <a:r>
              <a:rPr lang="fr-FR" dirty="0"/>
              <a:t>La résilience est un processus, pas un état. »</a:t>
            </a:r>
          </a:p>
          <a:p>
            <a:r>
              <a:rPr lang="fr-FR" dirty="0"/>
              <a:t>Ca va nous intéresser parce que justement le but de ce </a:t>
            </a:r>
            <a:r>
              <a:rPr lang="fr-FR" dirty="0" err="1"/>
              <a:t>codelab</a:t>
            </a:r>
            <a:r>
              <a:rPr lang="fr-FR" dirty="0"/>
              <a:t> c’est de se placer dans ce processus de résilience.</a:t>
            </a:r>
          </a:p>
          <a:p>
            <a:r>
              <a:rPr lang="fr-FR" dirty="0" err="1"/>
              <a:t>Parceque</a:t>
            </a:r>
            <a:r>
              <a:rPr lang="fr-FR" dirty="0"/>
              <a:t> le terme résilience n’est pas seulement utilisé en psychologie</a:t>
            </a:r>
            <a:r>
              <a:rPr lang="fr-FR" baseline="0" dirty="0"/>
              <a:t> et peux </a:t>
            </a:r>
            <a:r>
              <a:rPr lang="fr-FR" baseline="0" dirty="0" err="1"/>
              <a:t>etre</a:t>
            </a:r>
            <a:r>
              <a:rPr lang="fr-FR" baseline="0" dirty="0"/>
              <a:t> utilisé dans nos métiers.</a:t>
            </a:r>
            <a:endParaRPr lang="fr-FR" dirty="0"/>
          </a:p>
          <a:p>
            <a:endParaRPr lang="fr-FR" dirty="0"/>
          </a:p>
          <a:p>
            <a:r>
              <a:rPr lang="fr-FR" dirty="0"/>
              <a:t>« Ce qui ne nous tue pas.. . »,</a:t>
            </a:r>
            <a:r>
              <a:rPr lang="fr-FR" baseline="0" dirty="0"/>
              <a:t> c’est le nom d’une conférence donnée par Boris </a:t>
            </a:r>
            <a:r>
              <a:rPr lang="fr-FR" baseline="0" dirty="0" err="1"/>
              <a:t>Cyrulnik</a:t>
            </a:r>
            <a:r>
              <a:rPr lang="fr-FR" baseline="0" dirty="0"/>
              <a:t> d’ailleurs.. Et les 3 petits points sont important &gt;&gt;</a:t>
            </a:r>
            <a:r>
              <a:rPr lang="fr-FR" dirty="0"/>
              <a:t> (... nous rend plus fort. Mais c'est faux ! Chaque traumatisme laisse une trace traumatique. Y compris pour ce qui nous concerne, à savoir nos systèmes et applis.) * * Et pour nos applis, cela a de vrais impacts : une BDD corrompue, un serveur front en carafe.. cela cause un préjudice à l'utilisateur final qui va aller voir une appli concurrente, et/ou cela va générer de la frustration.</a:t>
            </a:r>
          </a:p>
          <a:p>
            <a:endParaRPr lang="fr-FR" dirty="0"/>
          </a:p>
          <a:p>
            <a:r>
              <a:rPr lang="fr-FR" dirty="0"/>
              <a:t>On pensera souvent qu'un système résilient, c'est un système qui empêchera - prenons un exemple - un virus d'infecter ce système. Mais ce n'est pas ça. Un système résilient c'est un système qui, s'il a été infecté, s'il a subit un "traumatisme", saura s'en remettre (avec éventuellement un petit coup de pouce extérieur).</a:t>
            </a:r>
            <a:r>
              <a:rPr lang="fr-FR" baseline="0" dirty="0"/>
              <a:t> </a:t>
            </a:r>
            <a:br>
              <a:rPr lang="fr-FR" baseline="0" dirty="0"/>
            </a:br>
            <a:r>
              <a:rPr lang="fr-FR" dirty="0"/>
              <a:t>Après un traumatisme, on a deux choix - dont la gravité est ressentie différemment selon les individus, en psychologie. Soit on rumine, seul dans son coin et on accroit le problème (pour un SI ou une appli, on peut faire un parallèle avec les pseudos verrues logicielles ou simplement de faire comme si rien n'était arrivé, et on a toutes les chances que le problème refasse surface et de générer des irritants récurrents, et personne ne veut de ça). La deuxième possibilité est d'en parler, de le sublimer ! Cette capacité adaptative impacte positivement nos systèmes et applis.</a:t>
            </a:r>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5</a:t>
            </a:fld>
            <a:endParaRPr lang="fr-FR"/>
          </a:p>
        </p:txBody>
      </p:sp>
    </p:spTree>
    <p:extLst>
      <p:ext uri="{BB962C8B-B14F-4D97-AF65-F5344CB8AC3E}">
        <p14:creationId xmlns:p14="http://schemas.microsoft.com/office/powerpoint/2010/main" val="96040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Alors on pourrait</a:t>
            </a:r>
            <a:r>
              <a:rPr lang="fr-FR" baseline="0" dirty="0"/>
              <a:t> attendre que nos systèmes subissent des traumatismes pour les améliorer, les rendre plus résilient.</a:t>
            </a:r>
            <a:br>
              <a:rPr lang="fr-FR" baseline="0" dirty="0"/>
            </a:br>
            <a:r>
              <a:rPr lang="fr-FR" baseline="0" dirty="0"/>
              <a:t>Mais pourquoi attendre quand on a aujourd’hui les outils pour « traumatiser » nos applis </a:t>
            </a:r>
            <a:r>
              <a:rPr lang="fr-FR" baseline="0"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sym typeface="Wingdings" panose="05000000000000000000" pitchFamily="2" charset="2"/>
              </a:rPr>
              <a:t>Le Chaos Engineering est un de ces outils, une discipline qui nous permet de rendre nos systèmes plus solides.</a:t>
            </a:r>
            <a:br>
              <a:rPr lang="fr-FR" baseline="0" dirty="0">
                <a:sym typeface="Wingdings" panose="05000000000000000000" pitchFamily="2" charset="2"/>
              </a:rPr>
            </a:br>
            <a:r>
              <a:rPr lang="fr-FR" baseline="0" dirty="0">
                <a:sym typeface="Wingdings" panose="05000000000000000000" pitchFamily="2" charset="2"/>
              </a:rPr>
              <a:t/>
            </a:r>
            <a:br>
              <a:rPr lang="fr-FR" baseline="0" dirty="0">
                <a:sym typeface="Wingdings" panose="05000000000000000000" pitchFamily="2" charset="2"/>
              </a:rPr>
            </a:br>
            <a:r>
              <a:rPr lang="fr-FR" baseline="0" dirty="0">
                <a:sym typeface="Wingdings" panose="05000000000000000000" pitchFamily="2" charset="2"/>
              </a:rPr>
              <a:t>[PREMERE CITATION - CLIC]</a:t>
            </a:r>
            <a:br>
              <a:rPr lang="fr-FR" baseline="0" dirty="0">
                <a:sym typeface="Wingdings" panose="05000000000000000000" pitchFamily="2" charset="2"/>
              </a:rPr>
            </a:br>
            <a:r>
              <a:rPr lang="fr-FR" baseline="0" dirty="0">
                <a:sym typeface="Wingdings" panose="05000000000000000000" pitchFamily="2" charset="2"/>
              </a:rPr>
              <a:t>Chaos Engineering a été développé par </a:t>
            </a:r>
            <a:r>
              <a:rPr lang="fr-FR" baseline="0" dirty="0" err="1">
                <a:sym typeface="Wingdings" panose="05000000000000000000" pitchFamily="2" charset="2"/>
              </a:rPr>
              <a:t>Netflix</a:t>
            </a:r>
            <a:r>
              <a:rPr lang="fr-FR" baseline="0" dirty="0">
                <a:sym typeface="Wingdings" panose="05000000000000000000" pitchFamily="2" charset="2"/>
              </a:rPr>
              <a:t>. Les ingénieurs souhaitaient tester la résilience et la capacité de récupération de leurs services AWS. Par conséquent, ils ont développé un outil logiciel appelé Chaos Monkey qui simule des défaillances d'instances de leurs services. Leur premier scénario fut d’arrêter aléatoirement une ou plusieurs des machines virtuelles.</a:t>
            </a:r>
            <a:br>
              <a:rPr lang="fr-FR" baseline="0" dirty="0">
                <a:sym typeface="Wingdings" panose="05000000000000000000" pitchFamily="2" charset="2"/>
              </a:rPr>
            </a:br>
            <a:r>
              <a:rPr lang="fr-FR" baseline="0" dirty="0">
                <a:sym typeface="Wingdings" panose="05000000000000000000" pitchFamily="2" charset="2"/>
              </a:rPr>
              <a:t/>
            </a:r>
            <a:br>
              <a:rPr lang="fr-FR" baseline="0" dirty="0">
                <a:sym typeface="Wingdings" panose="05000000000000000000" pitchFamily="2" charset="2"/>
              </a:rPr>
            </a:br>
            <a:r>
              <a:rPr lang="fr-FR" baseline="0" dirty="0">
                <a:sym typeface="Wingdings" panose="05000000000000000000" pitchFamily="2" charset="2"/>
              </a:rPr>
              <a:t>[DEUXIEME CITATION - CLIC] </a:t>
            </a:r>
            <a:br>
              <a:rPr lang="fr-FR" baseline="0" dirty="0">
                <a:sym typeface="Wingdings" panose="05000000000000000000" pitchFamily="2" charset="2"/>
              </a:rPr>
            </a:br>
            <a:r>
              <a:rPr lang="fr-FR" sz="1200" b="0" i="0" kern="1200" dirty="0">
                <a:solidFill>
                  <a:schemeClr val="tx1"/>
                </a:solidFill>
                <a:effectLst/>
                <a:latin typeface="+mn-lt"/>
                <a:ea typeface="+mn-ea"/>
                <a:cs typeface="+mn-cs"/>
              </a:rPr>
              <a:t>Benjamin </a:t>
            </a:r>
            <a:r>
              <a:rPr lang="fr-FR" sz="1200" b="0" i="0" kern="1200" dirty="0" err="1">
                <a:solidFill>
                  <a:schemeClr val="tx1"/>
                </a:solidFill>
                <a:effectLst/>
                <a:latin typeface="+mn-lt"/>
                <a:ea typeface="+mn-ea"/>
                <a:cs typeface="+mn-cs"/>
              </a:rPr>
              <a:t>Gakic</a:t>
            </a:r>
            <a:r>
              <a:rPr lang="fr-FR" sz="1200" b="0" i="0" kern="1200" dirty="0">
                <a:solidFill>
                  <a:schemeClr val="tx1"/>
                </a:solidFill>
                <a:effectLst/>
                <a:latin typeface="+mn-lt"/>
                <a:ea typeface="+mn-ea"/>
                <a:cs typeface="+mn-cs"/>
              </a:rPr>
              <a:t> anime la communauté Chaos Engineering de </a:t>
            </a:r>
            <a:r>
              <a:rPr lang="fr-FR" sz="1200" b="0" i="0" kern="1200" dirty="0" err="1">
                <a:solidFill>
                  <a:schemeClr val="tx1"/>
                </a:solidFill>
                <a:effectLst/>
                <a:latin typeface="+mn-lt"/>
                <a:ea typeface="+mn-ea"/>
                <a:cs typeface="+mn-cs"/>
              </a:rPr>
              <a:t>OUI.sncf</a:t>
            </a: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Il va plus loin dans sa définition, pour que ce soit plus clair : le but est de traumatiser nos</a:t>
            </a:r>
            <a:r>
              <a:rPr lang="fr-FR" sz="1200" b="0" i="0" kern="1200" baseline="0" dirty="0">
                <a:solidFill>
                  <a:schemeClr val="tx1"/>
                </a:solidFill>
                <a:effectLst/>
                <a:latin typeface="+mn-lt"/>
                <a:ea typeface="+mn-ea"/>
                <a:cs typeface="+mn-cs"/>
              </a:rPr>
              <a:t> systèmes.</a:t>
            </a:r>
            <a:br>
              <a:rPr lang="fr-FR" sz="1200" b="0" i="0" kern="1200" baseline="0" dirty="0">
                <a:solidFill>
                  <a:schemeClr val="tx1"/>
                </a:solidFill>
                <a:effectLst/>
                <a:latin typeface="+mn-lt"/>
                <a:ea typeface="+mn-ea"/>
                <a:cs typeface="+mn-cs"/>
              </a:rPr>
            </a:br>
            <a:r>
              <a:rPr lang="fr-FR" sz="1200" b="0" i="0" kern="1200" baseline="0" dirty="0">
                <a:solidFill>
                  <a:schemeClr val="tx1"/>
                </a:solidFill>
                <a:effectLst/>
                <a:latin typeface="+mn-lt"/>
                <a:ea typeface="+mn-ea"/>
                <a:cs typeface="+mn-cs"/>
              </a:rPr>
              <a:t/>
            </a:r>
            <a:br>
              <a:rPr lang="fr-FR" sz="1200" b="0" i="0" kern="1200" baseline="0" dirty="0">
                <a:solidFill>
                  <a:schemeClr val="tx1"/>
                </a:solidFill>
                <a:effectLst/>
                <a:latin typeface="+mn-lt"/>
                <a:ea typeface="+mn-ea"/>
                <a:cs typeface="+mn-cs"/>
              </a:rPr>
            </a:br>
            <a:r>
              <a:rPr lang="fr-FR" sz="1200" b="0" i="0" kern="1200" baseline="0" dirty="0">
                <a:solidFill>
                  <a:schemeClr val="tx1"/>
                </a:solidFill>
                <a:effectLst/>
                <a:latin typeface="+mn-lt"/>
                <a:ea typeface="+mn-ea"/>
                <a:cs typeface="+mn-cs"/>
              </a:rPr>
              <a:t>[COMPLETER AVEC EXPLICATION DU CHAOS ENGINEERING ??? Peut-être pas utile]</a:t>
            </a:r>
            <a:br>
              <a:rPr lang="fr-FR" sz="1200" b="0" i="0" kern="1200" baseline="0" dirty="0">
                <a:solidFill>
                  <a:schemeClr val="tx1"/>
                </a:solidFill>
                <a:effectLst/>
                <a:latin typeface="+mn-lt"/>
                <a:ea typeface="+mn-ea"/>
                <a:cs typeface="+mn-cs"/>
              </a:rPr>
            </a:br>
            <a:r>
              <a:rPr lang="fr-FR" sz="1200" b="0" i="0" kern="1200" baseline="0" dirty="0">
                <a:solidFill>
                  <a:schemeClr val="tx1"/>
                </a:solidFill>
                <a:effectLst/>
                <a:latin typeface="+mn-lt"/>
                <a:ea typeface="+mn-ea"/>
                <a:cs typeface="+mn-cs"/>
              </a:rPr>
              <a:t/>
            </a:r>
            <a:br>
              <a:rPr lang="fr-FR" sz="1200" b="0" i="0" kern="1200" baseline="0" dirty="0">
                <a:solidFill>
                  <a:schemeClr val="tx1"/>
                </a:solidFill>
                <a:effectLst/>
                <a:latin typeface="+mn-lt"/>
                <a:ea typeface="+mn-ea"/>
                <a:cs typeface="+mn-cs"/>
              </a:rPr>
            </a:br>
            <a:r>
              <a:rPr lang="fr-FR" sz="1200" b="0" i="0" kern="1200" baseline="0" dirty="0">
                <a:solidFill>
                  <a:schemeClr val="tx1"/>
                </a:solidFill>
                <a:effectLst/>
                <a:latin typeface="+mn-lt"/>
                <a:ea typeface="+mn-ea"/>
                <a:cs typeface="+mn-cs"/>
              </a:rPr>
              <a:t>NB : « Un merveilleux malheur », de </a:t>
            </a:r>
            <a:r>
              <a:rPr lang="fr-FR" sz="1200" b="0" i="0" kern="1200" baseline="0" dirty="0" err="1">
                <a:solidFill>
                  <a:schemeClr val="tx1"/>
                </a:solidFill>
                <a:effectLst/>
                <a:latin typeface="+mn-lt"/>
                <a:ea typeface="+mn-ea"/>
                <a:cs typeface="+mn-cs"/>
              </a:rPr>
              <a:t>Cyrulnik</a:t>
            </a:r>
            <a:r>
              <a:rPr lang="fr-FR" sz="1200" b="0" i="0" kern="1200" baseline="0" dirty="0">
                <a:solidFill>
                  <a:schemeClr val="tx1"/>
                </a:solidFill>
                <a:effectLst/>
                <a:latin typeface="+mn-lt"/>
                <a:ea typeface="+mn-ea"/>
                <a:cs typeface="+mn-cs"/>
              </a:rPr>
              <a:t> :D Mais c’est comment sortir du positif de quelque chose qui aurait pu être terrible </a:t>
            </a:r>
            <a:r>
              <a:rPr lang="fr-FR" sz="1200" b="0" i="0" kern="1200" baseline="0" dirty="0">
                <a:solidFill>
                  <a:schemeClr val="tx1"/>
                </a:solidFill>
                <a:effectLst/>
                <a:latin typeface="+mn-lt"/>
                <a:ea typeface="+mn-ea"/>
                <a:cs typeface="+mn-cs"/>
                <a:sym typeface="Wingdings" panose="05000000000000000000" pitchFamily="2" charset="2"/>
              </a:rPr>
              <a:t></a:t>
            </a:r>
            <a:endParaRPr lang="fr-FR" sz="1200" b="0" i="0" kern="1200" dirty="0">
              <a:solidFill>
                <a:schemeClr val="tx1"/>
              </a:solidFill>
              <a:effectLst/>
              <a:latin typeface="+mn-lt"/>
              <a:ea typeface="+mn-ea"/>
              <a:cs typeface="+mn-cs"/>
            </a:endParaRPr>
          </a:p>
          <a:p>
            <a:endParaRPr lang="fr-FR" baseline="0" dirty="0">
              <a:sym typeface="Wingdings" panose="05000000000000000000" pitchFamily="2" charset="2"/>
            </a:endParaRPr>
          </a:p>
          <a:p>
            <a:endParaRPr lang="fr-FR" baseline="0" dirty="0">
              <a:sym typeface="Wingdings" panose="05000000000000000000" pitchFamily="2" charset="2"/>
            </a:endParaRPr>
          </a:p>
          <a:p>
            <a:r>
              <a:rPr lang="fr-FR" baseline="0" dirty="0">
                <a:sym typeface="Wingdings" panose="05000000000000000000" pitchFamily="2" charset="2"/>
              </a:rPr>
              <a:t/>
            </a:r>
            <a:br>
              <a:rPr lang="fr-FR" baseline="0" dirty="0">
                <a:sym typeface="Wingdings" panose="05000000000000000000" pitchFamily="2" charset="2"/>
              </a:rPr>
            </a:br>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6</a:t>
            </a:fld>
            <a:endParaRPr lang="fr-FR"/>
          </a:p>
        </p:txBody>
      </p:sp>
    </p:spTree>
    <p:extLst>
      <p:ext uri="{BB962C8B-B14F-4D97-AF65-F5344CB8AC3E}">
        <p14:creationId xmlns:p14="http://schemas.microsoft.com/office/powerpoint/2010/main" val="299359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9</a:t>
            </a:fld>
            <a:endParaRPr lang="fr-FR"/>
          </a:p>
        </p:txBody>
      </p:sp>
    </p:spTree>
    <p:extLst>
      <p:ext uri="{BB962C8B-B14F-4D97-AF65-F5344CB8AC3E}">
        <p14:creationId xmlns:p14="http://schemas.microsoft.com/office/powerpoint/2010/main" val="3183962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Prez</a:t>
            </a:r>
            <a:r>
              <a:rPr lang="fr-FR" dirty="0"/>
              <a:t> fonctionnelle et technique</a:t>
            </a:r>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10</a:t>
            </a:fld>
            <a:endParaRPr lang="fr-FR"/>
          </a:p>
        </p:txBody>
      </p:sp>
    </p:spTree>
    <p:extLst>
      <p:ext uri="{BB962C8B-B14F-4D97-AF65-F5344CB8AC3E}">
        <p14:creationId xmlns:p14="http://schemas.microsoft.com/office/powerpoint/2010/main" val="545146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14</a:t>
            </a:fld>
            <a:endParaRPr lang="fr-FR"/>
          </a:p>
        </p:txBody>
      </p:sp>
    </p:spTree>
    <p:extLst>
      <p:ext uri="{BB962C8B-B14F-4D97-AF65-F5344CB8AC3E}">
        <p14:creationId xmlns:p14="http://schemas.microsoft.com/office/powerpoint/2010/main" val="424457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15</a:t>
            </a:fld>
            <a:endParaRPr lang="fr-FR"/>
          </a:p>
        </p:txBody>
      </p:sp>
    </p:spTree>
    <p:extLst>
      <p:ext uri="{BB962C8B-B14F-4D97-AF65-F5344CB8AC3E}">
        <p14:creationId xmlns:p14="http://schemas.microsoft.com/office/powerpoint/2010/main" val="227165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35DA622-522A-4B17-9AC4-B01778B7071C}" type="slidenum">
              <a:rPr lang="fr-FR" smtClean="0"/>
              <a:t>17</a:t>
            </a:fld>
            <a:endParaRPr lang="fr-FR"/>
          </a:p>
        </p:txBody>
      </p:sp>
    </p:spTree>
    <p:extLst>
      <p:ext uri="{BB962C8B-B14F-4D97-AF65-F5344CB8AC3E}">
        <p14:creationId xmlns:p14="http://schemas.microsoft.com/office/powerpoint/2010/main" val="2667130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32098" y="6033646"/>
            <a:ext cx="994951" cy="645407"/>
          </a:xfrm>
          <a:prstGeom prst="rect">
            <a:avLst/>
          </a:prstGeom>
        </p:spPr>
      </p:pic>
      <p:sp>
        <p:nvSpPr>
          <p:cNvPr id="10" name="Rectangle 9"/>
          <p:cNvSpPr/>
          <p:nvPr userDrawn="1"/>
        </p:nvSpPr>
        <p:spPr>
          <a:xfrm>
            <a:off x="204541" y="6203862"/>
            <a:ext cx="4848726" cy="533818"/>
          </a:xfrm>
          <a:prstGeom prst="rect">
            <a:avLst/>
          </a:prstGeom>
          <a:noFill/>
          <a:ln w="571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fr-FR" sz="1400" dirty="0">
                <a:solidFill>
                  <a:srgbClr val="2F6079"/>
                </a:solidFill>
                <a:latin typeface="Lato Light" panose="020F0502020204030203" pitchFamily="34" charset="0"/>
                <a:ea typeface="Lato Light" panose="020F0502020204030203" pitchFamily="34" charset="0"/>
                <a:cs typeface="Lato Light" panose="020F0502020204030203" pitchFamily="34" charset="0"/>
              </a:rPr>
              <a:t>« Ca part en </a:t>
            </a:r>
            <a:r>
              <a:rPr lang="fr-FR" sz="1400" dirty="0" err="1">
                <a:solidFill>
                  <a:srgbClr val="2F6079"/>
                </a:solidFill>
                <a:latin typeface="Lato Light" panose="020F0502020204030203" pitchFamily="34" charset="0"/>
                <a:ea typeface="Lato Light" panose="020F0502020204030203" pitchFamily="34" charset="0"/>
                <a:cs typeface="Lato Light" panose="020F0502020204030203" pitchFamily="34" charset="0"/>
              </a:rPr>
              <a:t>prod</a:t>
            </a:r>
            <a:r>
              <a:rPr lang="fr-FR" sz="1400" dirty="0">
                <a:solidFill>
                  <a:srgbClr val="2F6079"/>
                </a:solidFill>
                <a:latin typeface="Lato Light" panose="020F0502020204030203" pitchFamily="34" charset="0"/>
                <a:ea typeface="Lato Light" panose="020F0502020204030203" pitchFamily="34" charset="0"/>
                <a:cs typeface="Lato Light" panose="020F0502020204030203" pitchFamily="34" charset="0"/>
              </a:rPr>
              <a:t> ! »</a:t>
            </a:r>
            <a:br>
              <a:rPr lang="fr-FR" sz="1400" dirty="0">
                <a:solidFill>
                  <a:srgbClr val="2F6079"/>
                </a:solidFill>
                <a:latin typeface="Lato Light" panose="020F0502020204030203" pitchFamily="34" charset="0"/>
                <a:ea typeface="Lato Light" panose="020F0502020204030203" pitchFamily="34" charset="0"/>
                <a:cs typeface="Lato Light" panose="020F0502020204030203" pitchFamily="34" charset="0"/>
              </a:rPr>
            </a:br>
            <a:r>
              <a:rPr lang="fr-FR" sz="1400" dirty="0">
                <a:solidFill>
                  <a:srgbClr val="2F6079"/>
                </a:solidFill>
                <a:latin typeface="Lato Light" panose="020F0502020204030203" pitchFamily="34" charset="0"/>
                <a:ea typeface="Lato Light" panose="020F0502020204030203" pitchFamily="34" charset="0"/>
                <a:cs typeface="Lato Light" panose="020F0502020204030203" pitchFamily="34" charset="0"/>
              </a:rPr>
              <a:t>Testez la résilience de votre appli par le chaos</a:t>
            </a:r>
            <a:r>
              <a:rPr lang="fr-FR" sz="1400"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a:t>
            </a:r>
          </a:p>
        </p:txBody>
      </p:sp>
      <p:sp>
        <p:nvSpPr>
          <p:cNvPr id="11" name="Rectangle 10"/>
          <p:cNvSpPr/>
          <p:nvPr userDrawn="1"/>
        </p:nvSpPr>
        <p:spPr>
          <a:xfrm>
            <a:off x="7890217" y="6203862"/>
            <a:ext cx="2930184" cy="509753"/>
          </a:xfrm>
          <a:prstGeom prst="rect">
            <a:avLst/>
          </a:prstGeom>
          <a:noFill/>
          <a:ln w="571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fr-FR" sz="1200" i="1" dirty="0">
                <a:solidFill>
                  <a:srgbClr val="2F6079"/>
                </a:solidFill>
                <a:latin typeface="Lato Light" panose="020F0502020204030203" pitchFamily="34" charset="0"/>
                <a:ea typeface="Lato Light" panose="020F0502020204030203" pitchFamily="34" charset="0"/>
                <a:cs typeface="Lato Light" panose="020F0502020204030203" pitchFamily="34" charset="0"/>
              </a:rPr>
              <a:t>Pierre GAULTIER, Sullivan PINEAU, Paul ROYE</a:t>
            </a:r>
          </a:p>
        </p:txBody>
      </p:sp>
      <p:cxnSp>
        <p:nvCxnSpPr>
          <p:cNvPr id="12" name="Connecteur droit 11"/>
          <p:cNvCxnSpPr/>
          <p:nvPr userDrawn="1"/>
        </p:nvCxnSpPr>
        <p:spPr>
          <a:xfrm>
            <a:off x="0" y="6203863"/>
            <a:ext cx="4641286" cy="0"/>
          </a:xfrm>
          <a:prstGeom prst="line">
            <a:avLst/>
          </a:prstGeom>
          <a:ln w="31750">
            <a:solidFill>
              <a:srgbClr val="2F6079"/>
            </a:solidFill>
          </a:ln>
        </p:spPr>
        <p:style>
          <a:lnRef idx="1">
            <a:schemeClr val="accent1"/>
          </a:lnRef>
          <a:fillRef idx="0">
            <a:schemeClr val="accent1"/>
          </a:fillRef>
          <a:effectRef idx="0">
            <a:schemeClr val="accent1"/>
          </a:effectRef>
          <a:fontRef idx="minor">
            <a:schemeClr val="tx1"/>
          </a:fontRef>
        </p:style>
      </p:cxnSp>
      <p:pic>
        <p:nvPicPr>
          <p:cNvPr id="6" name="Picture 2" descr="Résultat de recherche d'images pour &quot;logo devoxx&quo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29743" y="6096075"/>
            <a:ext cx="3171183" cy="83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27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53F1A578-CF54-4F7E-B632-6057828CF008}" type="datetime1">
              <a:rPr lang="fr-FR" smtClean="0"/>
              <a:t>28/02/2020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2610707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E76CFE2-95CD-4A32-97B1-F5ACE338180B}" type="datetime1">
              <a:rPr lang="fr-FR" smtClean="0"/>
              <a:t>28/02/2020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423883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2301424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3939170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1509471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4060761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8" name="Espace réservé du pied de page 7"/>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1384584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4" name="Espace réservé du pied de page 3"/>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48622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3" name="Espace réservé du pied de page 2"/>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362181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58805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3324017-11E6-403C-8DF0-E07D6BBD421D}" type="datetime1">
              <a:rPr lang="fr-FR" smtClean="0"/>
              <a:t>28/02/2020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775720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1915520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3733915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01328BD3-3DC5-4EE9-9517-503B3CBDB3D9}" type="datetimeFigureOut">
              <a:rPr lang="fr-FR" smtClean="0"/>
              <a:t>28/02/2020</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DDCF82D5-64D5-4313-B13A-5B32D8AAD77D}" type="slidenum">
              <a:rPr lang="fr-FR" smtClean="0"/>
              <a:t>‹N°›</a:t>
            </a:fld>
            <a:endParaRPr lang="fr-FR"/>
          </a:p>
        </p:txBody>
      </p:sp>
    </p:spTree>
    <p:extLst>
      <p:ext uri="{BB962C8B-B14F-4D97-AF65-F5344CB8AC3E}">
        <p14:creationId xmlns:p14="http://schemas.microsoft.com/office/powerpoint/2010/main" val="225825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2B1F042-851C-4033-9A9B-3785B27AB717}" type="datetime1">
              <a:rPr lang="fr-FR" smtClean="0"/>
              <a:t>28/02/2020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05394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34A8F9E-78CD-455C-818B-DD4A961B9150}" type="datetime1">
              <a:rPr lang="fr-FR" smtClean="0"/>
              <a:t>28/02/2020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64438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81576C7E-E8E0-4F9E-BE7E-1BC578A50B5B}" type="datetime1">
              <a:rPr lang="fr-FR" smtClean="0"/>
              <a:t>28/02/2020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4143818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A8BA257-B0C1-49B2-A417-40DAB387243E}" type="datetime1">
              <a:rPr lang="fr-FR" smtClean="0"/>
              <a:t>28/02/2020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301664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EA96EB8-38DB-4D23-8070-05C9711EAF8D}" type="datetime1">
              <a:rPr lang="fr-FR" smtClean="0"/>
              <a:t>28/02/2020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649458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81D9A430-639B-403A-8AAF-759F061BDC95}" type="datetime1">
              <a:rPr lang="fr-FR" smtClean="0"/>
              <a:t>28/02/2020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3769942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6C7B113-2B35-46FF-BF45-BE2306F5FE8B}" type="datetime1">
              <a:rPr lang="fr-FR" smtClean="0"/>
              <a:t>28/02/2020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01865E-38E5-4F67-87B2-5FF86DE2CF1E}" type="slidenum">
              <a:rPr lang="fr-FR" smtClean="0"/>
              <a:t>‹N°›</a:t>
            </a:fld>
            <a:endParaRPr lang="fr-FR"/>
          </a:p>
        </p:txBody>
      </p:sp>
    </p:spTree>
    <p:extLst>
      <p:ext uri="{BB962C8B-B14F-4D97-AF65-F5344CB8AC3E}">
        <p14:creationId xmlns:p14="http://schemas.microsoft.com/office/powerpoint/2010/main" val="93548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9C409-5ACF-4826-BD1B-C4FF95172A81}" type="datetime1">
              <a:rPr lang="fr-FR" smtClean="0"/>
              <a:t>28/02/2020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1865E-38E5-4F67-87B2-5FF86DE2CF1E}" type="slidenum">
              <a:rPr lang="fr-FR" smtClean="0"/>
              <a:t>‹N°›</a:t>
            </a:fld>
            <a:endParaRPr lang="fr-FR"/>
          </a:p>
        </p:txBody>
      </p:sp>
    </p:spTree>
    <p:extLst>
      <p:ext uri="{BB962C8B-B14F-4D97-AF65-F5344CB8AC3E}">
        <p14:creationId xmlns:p14="http://schemas.microsoft.com/office/powerpoint/2010/main" val="1181504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ZoneTexte 6"/>
          <p:cNvSpPr txBox="1"/>
          <p:nvPr userDrawn="1"/>
        </p:nvSpPr>
        <p:spPr>
          <a:xfrm>
            <a:off x="10919235" y="5535567"/>
            <a:ext cx="715644" cy="307777"/>
          </a:xfrm>
          <a:prstGeom prst="rect">
            <a:avLst/>
          </a:prstGeom>
          <a:noFill/>
        </p:spPr>
        <p:txBody>
          <a:bodyPr wrap="square" rtlCol="0">
            <a:spAutoFit/>
          </a:bodyPr>
          <a:lstStyle/>
          <a:p>
            <a:pPr algn="ctr"/>
            <a:fld id="{C2F13E71-418E-4183-B6AC-ACF6046BE12D}" type="slidenum">
              <a:rPr lang="fr-FR" sz="1400" smtClean="0">
                <a:solidFill>
                  <a:schemeClr val="bg1"/>
                </a:solidFill>
                <a:latin typeface="Bebas Neue" panose="020B0606020202050201" pitchFamily="34" charset="0"/>
              </a:rPr>
              <a:pPr algn="ctr"/>
              <a:t>‹N°›</a:t>
            </a:fld>
            <a:r>
              <a:rPr lang="fr-FR" sz="1400" dirty="0">
                <a:solidFill>
                  <a:schemeClr val="bg1"/>
                </a:solidFill>
                <a:latin typeface="Bebas Neue" panose="020B0606020202050201" pitchFamily="34" charset="0"/>
              </a:rPr>
              <a:t>/47</a:t>
            </a:r>
          </a:p>
        </p:txBody>
      </p:sp>
    </p:spTree>
    <p:extLst>
      <p:ext uri="{BB962C8B-B14F-4D97-AF65-F5344CB8AC3E}">
        <p14:creationId xmlns:p14="http://schemas.microsoft.com/office/powerpoint/2010/main" val="2559583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5.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4.wdp"/><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s://github.com/astefanutti/kubebox"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tiny.cc/chaos-sii"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sobti/kube-monkey" TargetMode="External"/><Relationship Id="rId3" Type="http://schemas.openxmlformats.org/officeDocument/2006/relationships/hyperlink" Target="https://pitest.org/" TargetMode="External"/><Relationship Id="rId7" Type="http://schemas.openxmlformats.org/officeDocument/2006/relationships/hyperlink" Target="https://kubernetes.io/" TargetMode="External"/><Relationship Id="rId2" Type="http://schemas.openxmlformats.org/officeDocument/2006/relationships/hyperlink" Target="https://github.com/SII-Codelab-Chaos" TargetMode="External"/><Relationship Id="rId1" Type="http://schemas.openxmlformats.org/officeDocument/2006/relationships/slideLayout" Target="../slideLayouts/slideLayout1.xml"/><Relationship Id="rId6" Type="http://schemas.openxmlformats.org/officeDocument/2006/relationships/hyperlink" Target="https://gatling.io/docs/current/" TargetMode="External"/><Relationship Id="rId5" Type="http://schemas.openxmlformats.org/officeDocument/2006/relationships/hyperlink" Target="https://github.com/gatling/gatling-maven-plugin-demo" TargetMode="External"/><Relationship Id="rId4" Type="http://schemas.openxmlformats.org/officeDocument/2006/relationships/hyperlink" Target="https://codecentric.github.io/chaos-monkey-spring-boot/" TargetMode="External"/><Relationship Id="rId9" Type="http://schemas.openxmlformats.org/officeDocument/2006/relationships/hyperlink" Target="https://www.redhat.com/fr/topics/containers/what-is-kubernet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hyperlink" Target="https://twitter.com/Sullivan_Pineau" TargetMode="External"/><Relationship Id="rId5" Type="http://schemas.openxmlformats.org/officeDocument/2006/relationships/hyperlink" Target="https://twitter.com/P1erreGaultier" TargetMode="Externa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2" name="Groupe 1"/>
          <p:cNvGrpSpPr/>
          <p:nvPr/>
        </p:nvGrpSpPr>
        <p:grpSpPr>
          <a:xfrm>
            <a:off x="-2076225" y="227522"/>
            <a:ext cx="6648226" cy="1902491"/>
            <a:chOff x="-2076225" y="227522"/>
            <a:chExt cx="6648226" cy="1902491"/>
          </a:xfrm>
        </p:grpSpPr>
        <p:sp>
          <p:nvSpPr>
            <p:cNvPr id="5" name="Rectangle 4"/>
            <p:cNvSpPr/>
            <p:nvPr/>
          </p:nvSpPr>
          <p:spPr>
            <a:xfrm rot="18960275">
              <a:off x="-2076225" y="1312431"/>
              <a:ext cx="6648226" cy="817582"/>
            </a:xfrm>
            <a:prstGeom prst="rect">
              <a:avLst/>
            </a:prstGeom>
            <a:solidFill>
              <a:schemeClr val="bg1"/>
            </a:solidFill>
            <a:ln w="76200">
              <a:solidFill>
                <a:srgbClr val="2F6079"/>
              </a:solidFill>
            </a:ln>
            <a:effectLst>
              <a:outerShdw blurRad="368300" dist="342900" dir="1140000" sx="105000" sy="105000" algn="b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CODELAB</a:t>
              </a:r>
            </a:p>
          </p:txBody>
        </p:sp>
        <p:pic>
          <p:nvPicPr>
            <p:cNvPr id="3" name="Image 2"/>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9340" y1="21988" x2="49340" y2="21988"/>
                          <a14:foregroundMark x1="44591" y1="15361" x2="44591" y2="15361"/>
                          <a14:foregroundMark x1="51715" y1="13855" x2="51715" y2="13855"/>
                          <a14:foregroundMark x1="49077" y1="6928" x2="49077" y2="6928"/>
                          <a14:foregroundMark x1="54090" y1="7229" x2="54090" y2="7229"/>
                          <a14:foregroundMark x1="61478" y1="68976" x2="61478" y2="68976"/>
                          <a14:foregroundMark x1="51451" y1="70482" x2="51451" y2="70482"/>
                          <a14:foregroundMark x1="36675" y1="71386" x2="36675" y2="71386"/>
                          <a14:foregroundMark x1="63325" y1="71988" x2="66491" y2="75301"/>
                          <a14:foregroundMark x1="58839" y1="83133" x2="65963" y2="75000"/>
                          <a14:foregroundMark x1="51451" y1="67169" x2="47493" y2="83434"/>
                          <a14:foregroundMark x1="39314" y1="67169" x2="33509" y2="75301"/>
                          <a14:foregroundMark x1="33509" y1="75301" x2="40106" y2="82229"/>
                        </a14:backgroundRemoval>
                      </a14:imgEffect>
                      <a14:imgEffect>
                        <a14:colorTemperature colorTemp="6300"/>
                      </a14:imgEffect>
                    </a14:imgLayer>
                  </a14:imgProps>
                </a:ext>
                <a:ext uri="{28A0092B-C50C-407E-A947-70E740481C1C}">
                  <a14:useLocalDpi xmlns:a14="http://schemas.microsoft.com/office/drawing/2010/main" val="0"/>
                </a:ext>
              </a:extLst>
            </a:blip>
            <a:stretch>
              <a:fillRect/>
            </a:stretch>
          </p:blipFill>
          <p:spPr>
            <a:xfrm rot="18929503">
              <a:off x="2054715" y="227522"/>
              <a:ext cx="731519" cy="640803"/>
            </a:xfrm>
            <a:prstGeom prst="rect">
              <a:avLst/>
            </a:prstGeom>
          </p:spPr>
        </p:pic>
      </p:grpSp>
      <p:grpSp>
        <p:nvGrpSpPr>
          <p:cNvPr id="4" name="Groupe 3"/>
          <p:cNvGrpSpPr/>
          <p:nvPr/>
        </p:nvGrpSpPr>
        <p:grpSpPr>
          <a:xfrm>
            <a:off x="3677387" y="2237832"/>
            <a:ext cx="1437251" cy="5924248"/>
            <a:chOff x="3677387" y="2237832"/>
            <a:chExt cx="1437251" cy="5924248"/>
          </a:xfrm>
        </p:grpSpPr>
        <p:sp>
          <p:nvSpPr>
            <p:cNvPr id="7" name="Rectangle 6"/>
            <p:cNvSpPr/>
            <p:nvPr/>
          </p:nvSpPr>
          <p:spPr>
            <a:xfrm rot="4116164">
              <a:off x="1368426" y="4546793"/>
              <a:ext cx="5924248" cy="1306326"/>
            </a:xfrm>
            <a:prstGeom prst="rect">
              <a:avLst/>
            </a:prstGeom>
            <a:solidFill>
              <a:schemeClr val="bg1"/>
            </a:solidFill>
            <a:ln w="57150">
              <a:solidFill>
                <a:srgbClr val="2F6079"/>
              </a:solidFill>
            </a:ln>
            <a:effectLst>
              <a:outerShdw blurRad="368300" dist="88900" dir="7080000" sx="105000" sy="105000" algn="b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r>
                <a:rPr lang="fr-FR" sz="2400" b="1" i="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Pierre GAULTIER</a:t>
              </a:r>
              <a:br>
                <a:rPr lang="fr-FR" sz="2400" b="1" i="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br>
              <a:r>
                <a:rPr lang="fr-FR" sz="2400" b="1" i="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Sullivan PINEAU</a:t>
              </a:r>
              <a:br>
                <a:rPr lang="fr-FR" sz="2400" b="1" i="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br>
              <a:r>
                <a:rPr lang="fr-FR" sz="2400" b="1" i="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Paul ROYE</a:t>
              </a:r>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344249">
              <a:off x="3910535" y="5449495"/>
              <a:ext cx="1460685" cy="947521"/>
            </a:xfrm>
            <a:prstGeom prst="rect">
              <a:avLst/>
            </a:prstGeom>
          </p:spPr>
        </p:pic>
      </p:grpSp>
      <p:sp>
        <p:nvSpPr>
          <p:cNvPr id="6" name="Rectangle 5"/>
          <p:cNvSpPr/>
          <p:nvPr/>
        </p:nvSpPr>
        <p:spPr>
          <a:xfrm rot="19373145">
            <a:off x="5955082" y="950620"/>
            <a:ext cx="7127002" cy="1977838"/>
          </a:xfrm>
          <a:prstGeom prst="rect">
            <a:avLst/>
          </a:prstGeom>
          <a:solidFill>
            <a:schemeClr val="bg1"/>
          </a:solidFill>
          <a:ln w="57150">
            <a:solidFill>
              <a:srgbClr val="2F6079"/>
            </a:solidFill>
          </a:ln>
          <a:effectLst>
            <a:outerShdw blurRad="368300" dist="419100" dir="3240000" sx="105000" sy="105000" algn="br" rotWithShape="0">
              <a:prstClr val="black">
                <a:alpha val="6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lIns="360000" rIns="360000" bIns="108000" rtlCol="0" anchor="ctr"/>
          <a:lstStyle/>
          <a:p>
            <a:r>
              <a:rPr lang="fr-FR" sz="3600" b="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 Ça part en </a:t>
            </a:r>
            <a:r>
              <a:rPr lang="fr-FR" sz="3600" b="1" dirty="0" err="1">
                <a:solidFill>
                  <a:srgbClr val="2F6079"/>
                </a:solidFill>
                <a:latin typeface="Lato Regular" panose="020F0502020204030203" pitchFamily="34" charset="0"/>
                <a:ea typeface="Lato Regular" panose="020F0502020204030203" pitchFamily="34" charset="0"/>
                <a:cs typeface="Lato Regular" panose="020F0502020204030203" pitchFamily="34" charset="0"/>
              </a:rPr>
              <a:t>prod</a:t>
            </a:r>
            <a:r>
              <a:rPr lang="fr-FR" sz="3600" b="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 ! »</a:t>
            </a:r>
            <a:br>
              <a:rPr lang="fr-FR" sz="3600" b="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br>
            <a:r>
              <a:rPr lang="fr-FR" sz="3600" b="1" dirty="0">
                <a:solidFill>
                  <a:srgbClr val="2F6079"/>
                </a:solidFill>
                <a:latin typeface="Lato Regular" panose="020F0502020204030203" pitchFamily="34" charset="0"/>
                <a:ea typeface="Lato Regular" panose="020F0502020204030203" pitchFamily="34" charset="0"/>
                <a:cs typeface="Lato Regular" panose="020F0502020204030203" pitchFamily="34" charset="0"/>
              </a:rPr>
              <a:t>Testez la résilience de votre appli par le chaos.</a:t>
            </a:r>
          </a:p>
        </p:txBody>
      </p:sp>
      <p:pic>
        <p:nvPicPr>
          <p:cNvPr id="1026" name="Picture 2" descr="Résultat de recherche d'images pour &quot;logo devoxx&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348375">
            <a:off x="10032960" y="1168734"/>
            <a:ext cx="2220696" cy="58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2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4163796" cy="883356"/>
            <a:chOff x="0" y="-9760"/>
            <a:chExt cx="3334510" cy="785565"/>
          </a:xfrm>
        </p:grpSpPr>
        <p:sp>
          <p:nvSpPr>
            <p:cNvPr id="13" name="ZoneTexte 12"/>
            <p:cNvSpPr txBox="1"/>
            <p:nvPr/>
          </p:nvSpPr>
          <p:spPr>
            <a:xfrm>
              <a:off x="109500" y="-9760"/>
              <a:ext cx="322501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Notre application</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600" dirty="0">
              <a:solidFill>
                <a:schemeClr val="tx2"/>
              </a:solidFill>
              <a:latin typeface="Lato Light"/>
              <a:cs typeface="Lato Light"/>
            </a:endParaRPr>
          </a:p>
        </p:txBody>
      </p:sp>
      <p:sp>
        <p:nvSpPr>
          <p:cNvPr id="6" name="Subtitle 2">
            <a:extLst>
              <a:ext uri="{FF2B5EF4-FFF2-40B4-BE49-F238E27FC236}">
                <a16:creationId xmlns:a16="http://schemas.microsoft.com/office/drawing/2014/main" id="{3A78FA13-AC9F-47B6-87F4-D7D64D1358A9}"/>
              </a:ext>
            </a:extLst>
          </p:cNvPr>
          <p:cNvSpPr txBox="1">
            <a:spLocks/>
          </p:cNvSpPr>
          <p:nvPr/>
        </p:nvSpPr>
        <p:spPr>
          <a:xfrm>
            <a:off x="5453423"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600" dirty="0">
              <a:solidFill>
                <a:schemeClr val="tx2"/>
              </a:solidFill>
              <a:latin typeface="Lato Light"/>
              <a:cs typeface="Lato Light"/>
            </a:endParaRPr>
          </a:p>
        </p:txBody>
      </p:sp>
      <p:pic>
        <p:nvPicPr>
          <p:cNvPr id="2" name="Image 1"/>
          <p:cNvPicPr>
            <a:picLocks noChangeAspect="1"/>
          </p:cNvPicPr>
          <p:nvPr/>
        </p:nvPicPr>
        <p:blipFill>
          <a:blip r:embed="rId3"/>
          <a:stretch>
            <a:fillRect/>
          </a:stretch>
        </p:blipFill>
        <p:spPr>
          <a:xfrm>
            <a:off x="2067098" y="1014523"/>
            <a:ext cx="7753004" cy="5105759"/>
          </a:xfrm>
          <a:prstGeom prst="rect">
            <a:avLst/>
          </a:prstGeom>
        </p:spPr>
      </p:pic>
    </p:spTree>
    <p:extLst>
      <p:ext uri="{BB962C8B-B14F-4D97-AF65-F5344CB8AC3E}">
        <p14:creationId xmlns:p14="http://schemas.microsoft.com/office/powerpoint/2010/main" val="222432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6129848" cy="883356"/>
            <a:chOff x="0" y="-9760"/>
            <a:chExt cx="4908991" cy="785565"/>
          </a:xfrm>
        </p:grpSpPr>
        <p:sp>
          <p:nvSpPr>
            <p:cNvPr id="13" name="ZoneTexte 12"/>
            <p:cNvSpPr txBox="1"/>
            <p:nvPr/>
          </p:nvSpPr>
          <p:spPr>
            <a:xfrm>
              <a:off x="109500" y="-9760"/>
              <a:ext cx="4799491"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Chapitre 1 : Mutation </a:t>
              </a:r>
              <a:r>
                <a:rPr lang="fr-FR" sz="4000" b="1" dirty="0" err="1">
                  <a:latin typeface="Lato Regular" panose="020F0502020204030203" pitchFamily="34" charset="0"/>
                  <a:ea typeface="Lato Regular" panose="020F0502020204030203" pitchFamily="34" charset="0"/>
                  <a:cs typeface="Lato Regular" panose="020F0502020204030203" pitchFamily="34" charset="0"/>
                </a:rPr>
                <a:t>testing</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Scénario</a:t>
            </a:r>
          </a:p>
          <a:p>
            <a:pPr marL="0" indent="0">
              <a:buNone/>
            </a:pPr>
            <a:endParaRPr lang="fr-FR" sz="1600" dirty="0">
              <a:solidFill>
                <a:schemeClr val="tx2"/>
              </a:solidFill>
              <a:latin typeface="Lato Light"/>
              <a:cs typeface="Lato Light"/>
            </a:endParaRPr>
          </a:p>
        </p:txBody>
      </p:sp>
      <p:sp>
        <p:nvSpPr>
          <p:cNvPr id="4" name="Rectangle 3"/>
          <p:cNvSpPr/>
          <p:nvPr/>
        </p:nvSpPr>
        <p:spPr>
          <a:xfrm>
            <a:off x="573740" y="2006627"/>
            <a:ext cx="11307917" cy="3108543"/>
          </a:xfrm>
          <a:prstGeom prst="rect">
            <a:avLst/>
          </a:prstGeom>
        </p:spPr>
        <p:txBody>
          <a:bodyPr wrap="square">
            <a:spAutoFit/>
          </a:bodyPr>
          <a:lstStyle/>
          <a:p>
            <a:r>
              <a:rPr lang="fr-FR" sz="2800" dirty="0">
                <a:latin typeface="Lato Light" panose="020F0502020204030203" pitchFamily="34" charset="0"/>
                <a:ea typeface="Lato Light" panose="020F0502020204030203" pitchFamily="34" charset="0"/>
                <a:cs typeface="Lato Light" panose="020F0502020204030203" pitchFamily="34" charset="0"/>
              </a:rPr>
              <a:t>"Un stagiaire a touché au code source. Depuis, l'application </a:t>
            </a:r>
            <a:r>
              <a:rPr lang="fr-FR" sz="2800" dirty="0" err="1">
                <a:latin typeface="Lato Light" panose="020F0502020204030203" pitchFamily="34" charset="0"/>
                <a:ea typeface="Lato Light" panose="020F0502020204030203" pitchFamily="34" charset="0"/>
                <a:cs typeface="Lato Light" panose="020F0502020204030203" pitchFamily="34" charset="0"/>
              </a:rPr>
              <a:t>bugue</a:t>
            </a:r>
            <a:r>
              <a:rPr lang="fr-FR" sz="2800" dirty="0">
                <a:latin typeface="Lato Light" panose="020F0502020204030203" pitchFamily="34" charset="0"/>
                <a:ea typeface="Lato Light" panose="020F0502020204030203" pitchFamily="34" charset="0"/>
                <a:cs typeface="Lato Light" panose="020F0502020204030203" pitchFamily="34" charset="0"/>
              </a:rPr>
              <a:t> !!</a:t>
            </a:r>
          </a:p>
          <a:p>
            <a:endParaRPr lang="fr-FR" sz="2800" dirty="0">
              <a:latin typeface="Lato Light" panose="020F0502020204030203" pitchFamily="34" charset="0"/>
              <a:ea typeface="Lato Light" panose="020F0502020204030203" pitchFamily="34" charset="0"/>
              <a:cs typeface="Lato Light" panose="020F0502020204030203" pitchFamily="34" charset="0"/>
            </a:endParaRPr>
          </a:p>
          <a:p>
            <a:r>
              <a:rPr lang="fr-FR" sz="2800" dirty="0">
                <a:latin typeface="Lato Light" panose="020F0502020204030203" pitchFamily="34" charset="0"/>
                <a:ea typeface="Lato Light" panose="020F0502020204030203" pitchFamily="34" charset="0"/>
                <a:cs typeface="Lato Light" panose="020F0502020204030203" pitchFamily="34" charset="0"/>
              </a:rPr>
              <a:t>Pourtant, les tests unitaires passaient au vert ! Et la couverture de tests est presque à 100% sur l'ensemble de notre code métier !</a:t>
            </a:r>
          </a:p>
          <a:p>
            <a:endParaRPr lang="fr-FR" sz="2800" dirty="0">
              <a:latin typeface="Lato Light" panose="020F0502020204030203" pitchFamily="34" charset="0"/>
              <a:ea typeface="Lato Light" panose="020F0502020204030203" pitchFamily="34" charset="0"/>
              <a:cs typeface="Lato Light" panose="020F0502020204030203" pitchFamily="34" charset="0"/>
            </a:endParaRPr>
          </a:p>
          <a:p>
            <a:r>
              <a:rPr lang="fr-FR" sz="2800" dirty="0">
                <a:latin typeface="Lato Light" panose="020F0502020204030203" pitchFamily="34" charset="0"/>
                <a:ea typeface="Lato Light" panose="020F0502020204030203" pitchFamily="34" charset="0"/>
                <a:cs typeface="Lato Light" panose="020F0502020204030203" pitchFamily="34" charset="0"/>
              </a:rPr>
              <a:t>A un mois de la MEP, doit t'on blâmer le stagiaire ou l'auteur des tests unitaires ? Comment aurait-on pu éviter d'avoir des TU inutiles ?”</a:t>
            </a:r>
          </a:p>
        </p:txBody>
      </p:sp>
      <p:pic>
        <p:nvPicPr>
          <p:cNvPr id="1030" name="Picture 6" descr="Speak-No-Evil Monkey on Google Android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692" y="297892"/>
            <a:ext cx="114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4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7408275" cy="883356"/>
            <a:chOff x="0" y="-9760"/>
            <a:chExt cx="5932800" cy="785565"/>
          </a:xfrm>
        </p:grpSpPr>
        <p:sp>
          <p:nvSpPr>
            <p:cNvPr id="46" name="ZoneTexte 45"/>
            <p:cNvSpPr txBox="1"/>
            <p:nvPr/>
          </p:nvSpPr>
          <p:spPr>
            <a:xfrm>
              <a:off x="109500" y="-9760"/>
              <a:ext cx="582330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Les mutants, bientôt parmi nous</a:t>
              </a: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220126" y="1200976"/>
            <a:ext cx="8101942" cy="4901873"/>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400" dirty="0">
                <a:solidFill>
                  <a:schemeClr val="tx2"/>
                </a:solidFill>
                <a:latin typeface="Lato Regular"/>
                <a:cs typeface="Lato Regular"/>
              </a:rPr>
              <a:t>Mutation </a:t>
            </a:r>
            <a:r>
              <a:rPr lang="fr-FR" sz="2400" dirty="0" err="1">
                <a:solidFill>
                  <a:schemeClr val="tx2"/>
                </a:solidFill>
                <a:latin typeface="Lato Regular"/>
                <a:cs typeface="Lato Regular"/>
              </a:rPr>
              <a:t>testing</a:t>
            </a:r>
            <a:endParaRPr lang="fr-FR" sz="2400" dirty="0">
              <a:solidFill>
                <a:schemeClr val="tx2"/>
              </a:solidFill>
              <a:latin typeface="Lato Regular"/>
              <a:cs typeface="Lato Regular"/>
            </a:endParaRPr>
          </a:p>
          <a:p>
            <a:pPr marL="457200" indent="-457200">
              <a:buFont typeface="+mj-lt"/>
              <a:buAutoNum type="arabicPeriod"/>
            </a:pPr>
            <a:r>
              <a:rPr lang="fr-FR"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Des mutations sont générées dans votre code source</a:t>
            </a:r>
          </a:p>
          <a:p>
            <a:pPr marL="457200" indent="-457200">
              <a:buFont typeface="+mj-lt"/>
              <a:buAutoNum type="arabicPeriod"/>
            </a:pPr>
            <a:r>
              <a:rPr lang="fr-FR"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Vos tests sont lancés</a:t>
            </a:r>
          </a:p>
          <a:p>
            <a:pPr marL="457200" indent="-457200">
              <a:buFont typeface="+mj-lt"/>
              <a:buAutoNum type="arabicPeriod"/>
            </a:pPr>
            <a:r>
              <a:rPr lang="fr-FR" sz="2400" b="1" dirty="0">
                <a:solidFill>
                  <a:schemeClr val="accent6">
                    <a:lumMod val="75000"/>
                  </a:schemeClr>
                </a:solidFill>
                <a:latin typeface="Lato Light" panose="020F0502020204030203" pitchFamily="34" charset="0"/>
                <a:ea typeface="Lato Light" panose="020F0502020204030203" pitchFamily="34" charset="0"/>
                <a:cs typeface="Lato Light" panose="020F0502020204030203" pitchFamily="34" charset="0"/>
              </a:rPr>
              <a:t>Ce que l’on souhaite :</a:t>
            </a:r>
            <a:br>
              <a:rPr lang="fr-FR" sz="2400" b="1" dirty="0">
                <a:solidFill>
                  <a:schemeClr val="accent6">
                    <a:lumMod val="75000"/>
                  </a:schemeClr>
                </a:solidFill>
                <a:latin typeface="Lato Light" panose="020F0502020204030203" pitchFamily="34" charset="0"/>
                <a:ea typeface="Lato Light" panose="020F0502020204030203" pitchFamily="34" charset="0"/>
                <a:cs typeface="Lato Light" panose="020F0502020204030203" pitchFamily="34" charset="0"/>
              </a:rPr>
            </a:br>
            <a:r>
              <a:rPr lang="fr-FR" sz="2400" b="1" dirty="0">
                <a:solidFill>
                  <a:schemeClr val="accent6">
                    <a:lumMod val="75000"/>
                  </a:schemeClr>
                </a:solidFill>
                <a:latin typeface="Lato Light" panose="020F0502020204030203" pitchFamily="34" charset="0"/>
                <a:ea typeface="Lato Light" panose="020F0502020204030203" pitchFamily="34" charset="0"/>
                <a:cs typeface="Lato Light" panose="020F0502020204030203" pitchFamily="34" charset="0"/>
              </a:rPr>
              <a:t>Que les mutants soient « tués »</a:t>
            </a:r>
            <a:br>
              <a:rPr lang="fr-FR" sz="2400" b="1" dirty="0">
                <a:solidFill>
                  <a:schemeClr val="accent6">
                    <a:lumMod val="75000"/>
                  </a:schemeClr>
                </a:solidFill>
                <a:latin typeface="Lato Light" panose="020F0502020204030203" pitchFamily="34" charset="0"/>
                <a:ea typeface="Lato Light" panose="020F0502020204030203" pitchFamily="34" charset="0"/>
                <a:cs typeface="Lato Light" panose="020F0502020204030203" pitchFamily="34" charset="0"/>
              </a:rPr>
            </a:br>
            <a:r>
              <a:rPr lang="fr-FR" sz="2400" b="1" dirty="0">
                <a:solidFill>
                  <a:schemeClr val="accent6">
                    <a:lumMod val="75000"/>
                  </a:schemeClr>
                </a:solidFill>
                <a:latin typeface="Lato Light" panose="020F0502020204030203" pitchFamily="34" charset="0"/>
                <a:ea typeface="Lato Light" panose="020F0502020204030203" pitchFamily="34" charset="0"/>
                <a:cs typeface="Lato Light" panose="020F0502020204030203" pitchFamily="34" charset="0"/>
              </a:rPr>
              <a:t>&gt; Que les TU associés à la mutation ne passent plus</a:t>
            </a:r>
          </a:p>
          <a:p>
            <a:pPr marL="457200" indent="-457200">
              <a:buFont typeface="+mj-lt"/>
              <a:buAutoNum type="arabicPeriod"/>
            </a:pPr>
            <a:r>
              <a:rPr lang="fr-FR" sz="2400" b="1" dirty="0">
                <a:solidFill>
                  <a:srgbClr val="C00000"/>
                </a:solidFill>
                <a:latin typeface="Lato Light" panose="020F0502020204030203" pitchFamily="34" charset="0"/>
                <a:ea typeface="Lato Light" panose="020F0502020204030203" pitchFamily="34" charset="0"/>
                <a:cs typeface="Lato Light" panose="020F0502020204030203" pitchFamily="34" charset="0"/>
              </a:rPr>
              <a:t>Si un mutant a survécu :</a:t>
            </a:r>
            <a:br>
              <a:rPr lang="fr-FR" sz="2400" b="1" dirty="0">
                <a:solidFill>
                  <a:srgbClr val="C00000"/>
                </a:solidFill>
                <a:latin typeface="Lato Light" panose="020F0502020204030203" pitchFamily="34" charset="0"/>
                <a:ea typeface="Lato Light" panose="020F0502020204030203" pitchFamily="34" charset="0"/>
                <a:cs typeface="Lato Light" panose="020F0502020204030203" pitchFamily="34" charset="0"/>
              </a:rPr>
            </a:br>
            <a:r>
              <a:rPr lang="fr-FR" sz="2400" b="1" dirty="0">
                <a:solidFill>
                  <a:srgbClr val="C00000"/>
                </a:solidFill>
                <a:latin typeface="Lato Light" panose="020F0502020204030203" pitchFamily="34" charset="0"/>
                <a:ea typeface="Lato Light" panose="020F0502020204030203" pitchFamily="34" charset="0"/>
                <a:cs typeface="Lato Light" panose="020F0502020204030203" pitchFamily="34" charset="0"/>
              </a:rPr>
              <a:t>&gt; Le TU associé passe</a:t>
            </a:r>
          </a:p>
          <a:p>
            <a:pPr marL="0" indent="0">
              <a:buNone/>
            </a:pPr>
            <a:endPar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0" indent="0">
              <a:buNone/>
            </a:pP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La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qualité</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de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vos</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tests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peut</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être</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jugée</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au regard du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pourcentage</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de mutants </a:t>
            </a:r>
            <a:r>
              <a:rPr lang="en-US" sz="2400" dirty="0" err="1">
                <a:solidFill>
                  <a:schemeClr val="tx2"/>
                </a:solidFill>
                <a:latin typeface="Lato Regular" panose="020F0502020204030203" pitchFamily="34" charset="0"/>
                <a:ea typeface="Lato Regular" panose="020F0502020204030203" pitchFamily="34" charset="0"/>
                <a:cs typeface="Lato Regular" panose="020F0502020204030203" pitchFamily="34" charset="0"/>
              </a:rPr>
              <a:t>tués</a:t>
            </a:r>
            <a:r>
              <a:rPr lang="en-US" sz="24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 : </a:t>
            </a:r>
            <a:r>
              <a:rPr lang="en-US" sz="2400" b="1"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mutation coverage</a:t>
            </a:r>
            <a:endParaRPr lang="fr-FR" sz="1800" b="1" dirty="0">
              <a:solidFill>
                <a:schemeClr val="tx2"/>
              </a:solidFill>
              <a:latin typeface="Lato Regular" panose="020F0502020204030203" pitchFamily="34" charset="0"/>
              <a:ea typeface="Lato Regular" panose="020F0502020204030203" pitchFamily="34" charset="0"/>
              <a:cs typeface="Lato Regular" panose="020F0502020204030203" pitchFamily="34" charset="0"/>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25847" r="24282"/>
          <a:stretch/>
        </p:blipFill>
        <p:spPr>
          <a:xfrm>
            <a:off x="8076776" y="170808"/>
            <a:ext cx="4037744" cy="3886200"/>
          </a:xfrm>
          <a:prstGeom prst="rect">
            <a:avLst/>
          </a:prstGeom>
        </p:spPr>
      </p:pic>
    </p:spTree>
    <p:extLst>
      <p:ext uri="{BB962C8B-B14F-4D97-AF65-F5344CB8AC3E}">
        <p14:creationId xmlns:p14="http://schemas.microsoft.com/office/powerpoint/2010/main" val="4769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136271" cy="883356"/>
            <a:chOff x="0" y="-9760"/>
            <a:chExt cx="2511632" cy="785565"/>
          </a:xfrm>
        </p:grpSpPr>
        <p:sp>
          <p:nvSpPr>
            <p:cNvPr id="203" name="ZoneTexte 202"/>
            <p:cNvSpPr txBox="1"/>
            <p:nvPr/>
          </p:nvSpPr>
          <p:spPr>
            <a:xfrm>
              <a:off x="109500" y="-9760"/>
              <a:ext cx="2402132"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Hands On !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82" y="1583707"/>
            <a:ext cx="4813300" cy="4216400"/>
          </a:xfrm>
          <a:prstGeom prst="rect">
            <a:avLst/>
          </a:prstGeom>
        </p:spPr>
      </p:pic>
      <p:sp>
        <p:nvSpPr>
          <p:cNvPr id="12" name="ZoneTexte 11"/>
          <p:cNvSpPr txBox="1"/>
          <p:nvPr/>
        </p:nvSpPr>
        <p:spPr>
          <a:xfrm>
            <a:off x="4685888" y="1522082"/>
            <a:ext cx="5722418" cy="4339650"/>
          </a:xfrm>
          <a:prstGeom prst="rect">
            <a:avLst/>
          </a:prstGeom>
          <a:noFill/>
        </p:spPr>
        <p:txBody>
          <a:bodyPr wrap="square" rtlCol="0">
            <a:spAutoFit/>
          </a:bodyPr>
          <a:lstStyle/>
          <a:p>
            <a:r>
              <a:rPr lang="fr-FR" sz="3200" b="1" dirty="0">
                <a:solidFill>
                  <a:schemeClr val="tx2"/>
                </a:solidFill>
                <a:latin typeface="Lato Regular"/>
                <a:cs typeface="Lato Regular"/>
              </a:rPr>
              <a:t>TP 1 :</a:t>
            </a:r>
          </a:p>
          <a:p>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r>
            <a:b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br>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Tests unitaires </a:t>
            </a:r>
            <a:r>
              <a:rPr lang="fr-FR" sz="3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Junit</a:t>
            </a:r>
            <a:endPar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342900" indent="-342900">
              <a:buFontTx/>
              <a:buChar char="-"/>
            </a:pPr>
            <a:endPar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342900" indent="-342900">
              <a:buFontTx/>
              <a:buChar char="-"/>
            </a:pPr>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Couverture de code avec </a:t>
            </a:r>
            <a:r>
              <a:rPr lang="fr-FR" sz="3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JaCoCo</a:t>
            </a:r>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r>
            <a:b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br>
            <a:endPar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pPr marL="342900" indent="-342900">
              <a:buFontTx/>
              <a:buChar char="-"/>
            </a:pPr>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Mutation </a:t>
            </a:r>
            <a:r>
              <a:rPr lang="fr-FR" sz="32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coverage</a:t>
            </a:r>
            <a:r>
              <a:rPr lang="fr-FR" sz="32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avec PIT</a:t>
            </a:r>
          </a:p>
          <a:p>
            <a:pPr marL="342900" indent="-342900">
              <a:buFontTx/>
              <a:buChar char="-"/>
            </a:pPr>
            <a:endParaRPr lang="fr-FR" sz="2000" dirty="0">
              <a:solidFill>
                <a:schemeClr val="tx2"/>
              </a:solidFill>
              <a:latin typeface="Lato Light"/>
              <a:cs typeface="Lato Light"/>
            </a:endParaRPr>
          </a:p>
        </p:txBody>
      </p:sp>
      <p:sp>
        <p:nvSpPr>
          <p:cNvPr id="3" name="Rectangle 2">
            <a:extLst>
              <a:ext uri="{FF2B5EF4-FFF2-40B4-BE49-F238E27FC236}">
                <a16:creationId xmlns:a16="http://schemas.microsoft.com/office/drawing/2014/main" id="{9B0D1A6F-C6AF-4ACE-8178-3F97BAD0C7EF}"/>
              </a:ext>
            </a:extLst>
          </p:cNvPr>
          <p:cNvSpPr/>
          <p:nvPr/>
        </p:nvSpPr>
        <p:spPr>
          <a:xfrm>
            <a:off x="8624239" y="243049"/>
            <a:ext cx="2990242" cy="369332"/>
          </a:xfrm>
          <a:prstGeom prst="rect">
            <a:avLst/>
          </a:prstGeom>
        </p:spPr>
        <p:txBody>
          <a:bodyPr wrap="none">
            <a:spAutoFit/>
          </a:bodyPr>
          <a:lstStyle/>
          <a:p>
            <a:r>
              <a:rPr lang="fr-FR" b="1" dirty="0">
                <a:latin typeface="Lato Regular" panose="020F0502020204030203" pitchFamily="34" charset="0"/>
                <a:ea typeface="Lato Regular" panose="020F0502020204030203" pitchFamily="34" charset="0"/>
                <a:cs typeface="Lato Regular" panose="020F0502020204030203" pitchFamily="34" charset="0"/>
              </a:rPr>
              <a:t>TU et couverture de code </a:t>
            </a:r>
            <a:endParaRPr lang="fr-FR" dirty="0"/>
          </a:p>
        </p:txBody>
      </p:sp>
    </p:spTree>
    <p:extLst>
      <p:ext uri="{BB962C8B-B14F-4D97-AF65-F5344CB8AC3E}">
        <p14:creationId xmlns:p14="http://schemas.microsoft.com/office/powerpoint/2010/main" val="219072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2943332" cy="883356"/>
            <a:chOff x="0" y="-9760"/>
            <a:chExt cx="2357120" cy="785565"/>
          </a:xfrm>
        </p:grpSpPr>
        <p:sp>
          <p:nvSpPr>
            <p:cNvPr id="203" name="ZoneTexte 202"/>
            <p:cNvSpPr txBox="1"/>
            <p:nvPr/>
          </p:nvSpPr>
          <p:spPr>
            <a:xfrm>
              <a:off x="109500" y="-9760"/>
              <a:ext cx="1515070"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JaCoCo</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9" y="1350474"/>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err="1">
                <a:solidFill>
                  <a:schemeClr val="tx2"/>
                </a:solidFill>
                <a:latin typeface="Lato Regular"/>
                <a:cs typeface="Lato Regular"/>
              </a:rPr>
              <a:t>JaCoCo</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2" name="Image 1"/>
          <p:cNvPicPr>
            <a:picLocks noChangeAspect="1"/>
          </p:cNvPicPr>
          <p:nvPr/>
        </p:nvPicPr>
        <p:blipFill>
          <a:blip r:embed="rId4"/>
          <a:stretch>
            <a:fillRect/>
          </a:stretch>
        </p:blipFill>
        <p:spPr>
          <a:xfrm>
            <a:off x="2765491" y="1202077"/>
            <a:ext cx="9316236" cy="4582274"/>
          </a:xfrm>
          <a:prstGeom prst="rect">
            <a:avLst/>
          </a:prstGeom>
        </p:spPr>
      </p:pic>
    </p:spTree>
    <p:extLst>
      <p:ext uri="{BB962C8B-B14F-4D97-AF65-F5344CB8AC3E}">
        <p14:creationId xmlns:p14="http://schemas.microsoft.com/office/powerpoint/2010/main" val="381857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5221778" cy="883356"/>
            <a:chOff x="0" y="-9760"/>
            <a:chExt cx="4181776" cy="785565"/>
          </a:xfrm>
        </p:grpSpPr>
        <p:sp>
          <p:nvSpPr>
            <p:cNvPr id="203" name="ZoneTexte 202"/>
            <p:cNvSpPr txBox="1"/>
            <p:nvPr/>
          </p:nvSpPr>
          <p:spPr>
            <a:xfrm>
              <a:off x="109500" y="-9760"/>
              <a:ext cx="4072276"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PIT : moche et mutant</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9" y="1350474"/>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a:solidFill>
                  <a:schemeClr val="tx2"/>
                </a:solidFill>
                <a:latin typeface="Lato Regular"/>
                <a:cs typeface="Lato Regular"/>
              </a:rPr>
              <a:t>PIT</a:t>
            </a:r>
          </a:p>
          <a:p>
            <a:pPr marL="0" indent="0" algn="ctr">
              <a:buNone/>
            </a:pPr>
            <a:endParaRPr lang="fr-FR" sz="16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rotWithShape="1">
          <a:blip r:embed="rId4"/>
          <a:srcRect l="2997" r="31008"/>
          <a:stretch/>
        </p:blipFill>
        <p:spPr>
          <a:xfrm>
            <a:off x="2943333" y="1166680"/>
            <a:ext cx="8555422" cy="4810125"/>
          </a:xfrm>
          <a:prstGeom prst="rect">
            <a:avLst/>
          </a:prstGeom>
        </p:spPr>
      </p:pic>
    </p:spTree>
    <p:extLst>
      <p:ext uri="{BB962C8B-B14F-4D97-AF65-F5344CB8AC3E}">
        <p14:creationId xmlns:p14="http://schemas.microsoft.com/office/powerpoint/2010/main" val="3800846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136271" cy="883356"/>
            <a:chOff x="0" y="-9760"/>
            <a:chExt cx="2511632" cy="785565"/>
          </a:xfrm>
        </p:grpSpPr>
        <p:sp>
          <p:nvSpPr>
            <p:cNvPr id="203" name="ZoneTexte 202"/>
            <p:cNvSpPr txBox="1"/>
            <p:nvPr/>
          </p:nvSpPr>
          <p:spPr>
            <a:xfrm>
              <a:off x="109500" y="-9760"/>
              <a:ext cx="2402132"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Hands On !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30" y="1270811"/>
            <a:ext cx="2264675" cy="1983831"/>
          </a:xfrm>
          <a:prstGeom prst="rect">
            <a:avLst/>
          </a:prstGeom>
        </p:spPr>
      </p:pic>
      <p:sp>
        <p:nvSpPr>
          <p:cNvPr id="12" name="ZoneTexte 11"/>
          <p:cNvSpPr txBox="1"/>
          <p:nvPr/>
        </p:nvSpPr>
        <p:spPr>
          <a:xfrm>
            <a:off x="3400808" y="1618035"/>
            <a:ext cx="7130203" cy="1200329"/>
          </a:xfrm>
          <a:prstGeom prst="rect">
            <a:avLst/>
          </a:prstGeom>
          <a:noFill/>
        </p:spPr>
        <p:txBody>
          <a:bodyPr wrap="square" rtlCol="0">
            <a:spAutoFit/>
          </a:bodyPr>
          <a:lstStyle/>
          <a:p>
            <a:r>
              <a:rPr lang="fr-FR" sz="3600" b="1" dirty="0">
                <a:solidFill>
                  <a:schemeClr val="tx2"/>
                </a:solidFill>
                <a:latin typeface="Lato Light" panose="020F0502020204030203" pitchFamily="34" charset="0"/>
                <a:ea typeface="Lato Light" panose="020F0502020204030203" pitchFamily="34" charset="0"/>
                <a:cs typeface="Lato Light" panose="020F0502020204030203" pitchFamily="34" charset="0"/>
              </a:rPr>
              <a:t>Objectif atelier :</a:t>
            </a:r>
            <a:r>
              <a:rPr lang="fr-FR" sz="3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r>
            <a:br>
              <a:rPr lang="fr-FR" sz="3600" dirty="0">
                <a:solidFill>
                  <a:schemeClr val="tx2"/>
                </a:solidFill>
                <a:latin typeface="Lato Light" panose="020F0502020204030203" pitchFamily="34" charset="0"/>
                <a:ea typeface="Lato Light" panose="020F0502020204030203" pitchFamily="34" charset="0"/>
                <a:cs typeface="Lato Light" panose="020F0502020204030203" pitchFamily="34" charset="0"/>
              </a:rPr>
            </a:br>
            <a:r>
              <a:rPr lang="fr-FR" sz="3600" dirty="0" err="1">
                <a:solidFill>
                  <a:schemeClr val="tx2"/>
                </a:solidFill>
                <a:latin typeface="Lato Light" panose="020F0502020204030203" pitchFamily="34" charset="0"/>
                <a:ea typeface="Lato Light" panose="020F0502020204030203" pitchFamily="34" charset="0"/>
                <a:cs typeface="Lato Light" panose="020F0502020204030203" pitchFamily="34" charset="0"/>
              </a:rPr>
              <a:t>Extreme</a:t>
            </a:r>
            <a:r>
              <a:rPr lang="fr-FR" sz="3600" dirty="0">
                <a:solidFill>
                  <a:schemeClr val="tx2"/>
                </a:solidFill>
                <a:latin typeface="Lato Light" panose="020F0502020204030203" pitchFamily="34" charset="0"/>
                <a:ea typeface="Lato Light" panose="020F0502020204030203" pitchFamily="34" charset="0"/>
                <a:cs typeface="Lato Light" panose="020F0502020204030203" pitchFamily="34" charset="0"/>
              </a:rPr>
              <a:t> Mutation avec Descartes</a:t>
            </a:r>
          </a:p>
        </p:txBody>
      </p:sp>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l="35785" t="16772" r="32611" b="42316"/>
          <a:stretch/>
        </p:blipFill>
        <p:spPr>
          <a:xfrm>
            <a:off x="1845878" y="3865115"/>
            <a:ext cx="1467185" cy="1899301"/>
          </a:xfrm>
          <a:prstGeom prst="rect">
            <a:avLst/>
          </a:prstGeom>
        </p:spPr>
      </p:pic>
      <p:sp>
        <p:nvSpPr>
          <p:cNvPr id="13" name="ZoneTexte 12"/>
          <p:cNvSpPr txBox="1"/>
          <p:nvPr/>
        </p:nvSpPr>
        <p:spPr>
          <a:xfrm>
            <a:off x="3745747" y="4009921"/>
            <a:ext cx="8151727" cy="1200329"/>
          </a:xfrm>
          <a:prstGeom prst="rect">
            <a:avLst/>
          </a:prstGeom>
          <a:noFill/>
        </p:spPr>
        <p:txBody>
          <a:bodyPr wrap="square" rtlCol="0">
            <a:spAutoFit/>
          </a:bodyPr>
          <a:lstStyle/>
          <a:p>
            <a:r>
              <a:rPr lang="fr-FR" sz="3600" b="1" dirty="0">
                <a:solidFill>
                  <a:schemeClr val="tx2"/>
                </a:solidFill>
                <a:latin typeface="Lato Light"/>
                <a:cs typeface="Lato Light"/>
              </a:rPr>
              <a:t>Aller plus loin : </a:t>
            </a:r>
            <a:endParaRPr lang="fr-FR" sz="3600" dirty="0">
              <a:solidFill>
                <a:schemeClr val="tx2"/>
              </a:solidFill>
              <a:latin typeface="Lato Light"/>
              <a:cs typeface="Lato Light"/>
            </a:endParaRPr>
          </a:p>
          <a:p>
            <a:r>
              <a:rPr lang="fr-FR" sz="3600" dirty="0">
                <a:solidFill>
                  <a:schemeClr val="tx2"/>
                </a:solidFill>
                <a:latin typeface="Lato Light"/>
                <a:cs typeface="Lato Light"/>
              </a:rPr>
              <a:t>Chasse aux mutants : Correction de TU</a:t>
            </a:r>
          </a:p>
        </p:txBody>
      </p:sp>
      <p:sp>
        <p:nvSpPr>
          <p:cNvPr id="5" name="Rectangle 4">
            <a:extLst>
              <a:ext uri="{FF2B5EF4-FFF2-40B4-BE49-F238E27FC236}">
                <a16:creationId xmlns:a16="http://schemas.microsoft.com/office/drawing/2014/main" id="{250EF5CC-14A0-4941-A461-0825C6B3DFE8}"/>
              </a:ext>
            </a:extLst>
          </p:cNvPr>
          <p:cNvSpPr/>
          <p:nvPr/>
        </p:nvSpPr>
        <p:spPr>
          <a:xfrm>
            <a:off x="9162931" y="241812"/>
            <a:ext cx="2503699" cy="369332"/>
          </a:xfrm>
          <a:prstGeom prst="rect">
            <a:avLst/>
          </a:prstGeom>
        </p:spPr>
        <p:txBody>
          <a:bodyPr wrap="none">
            <a:spAutoFit/>
          </a:bodyPr>
          <a:lstStyle/>
          <a:p>
            <a:r>
              <a:rPr lang="fr-FR" b="1" dirty="0">
                <a:latin typeface="Lato Regular" panose="020F0502020204030203" pitchFamily="34" charset="0"/>
                <a:ea typeface="Lato Regular" panose="020F0502020204030203" pitchFamily="34" charset="0"/>
                <a:cs typeface="Lato Regular" panose="020F0502020204030203" pitchFamily="34" charset="0"/>
              </a:rPr>
              <a:t>EXTREME MUTATION</a:t>
            </a:r>
            <a:endParaRPr lang="fr-FR" dirty="0"/>
          </a:p>
        </p:txBody>
      </p:sp>
    </p:spTree>
    <p:extLst>
      <p:ext uri="{BB962C8B-B14F-4D97-AF65-F5344CB8AC3E}">
        <p14:creationId xmlns:p14="http://schemas.microsoft.com/office/powerpoint/2010/main" val="1037909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9278978" cy="883356"/>
            <a:chOff x="0" y="-9760"/>
            <a:chExt cx="7430920" cy="785565"/>
          </a:xfrm>
        </p:grpSpPr>
        <p:sp>
          <p:nvSpPr>
            <p:cNvPr id="203" name="ZoneTexte 202"/>
            <p:cNvSpPr txBox="1"/>
            <p:nvPr/>
          </p:nvSpPr>
          <p:spPr>
            <a:xfrm>
              <a:off x="109500" y="-9760"/>
              <a:ext cx="732142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Couverture de code VS Mutation </a:t>
              </a:r>
              <a:r>
                <a:rPr lang="fr-FR" sz="4000" b="1" dirty="0" err="1">
                  <a:latin typeface="Lato Regular" panose="020F0502020204030203" pitchFamily="34" charset="0"/>
                  <a:ea typeface="Lato Regular" panose="020F0502020204030203" pitchFamily="34" charset="0"/>
                  <a:cs typeface="Lato Regular" panose="020F0502020204030203" pitchFamily="34" charset="0"/>
                </a:rPr>
                <a:t>testing</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764698" y="1489544"/>
            <a:ext cx="2297511" cy="3891279"/>
          </a:xfrm>
          <a:prstGeom prst="rect">
            <a:avLst/>
          </a:prstGeom>
        </p:spPr>
      </p:pic>
      <p:pic>
        <p:nvPicPr>
          <p:cNvPr id="3" name="Image 2"/>
          <p:cNvPicPr>
            <a:picLocks noChangeAspect="1"/>
          </p:cNvPicPr>
          <p:nvPr/>
        </p:nvPicPr>
        <p:blipFill rotWithShape="1">
          <a:blip r:embed="rId4"/>
          <a:srcRect l="6365" b="40091"/>
          <a:stretch/>
        </p:blipFill>
        <p:spPr>
          <a:xfrm>
            <a:off x="3833239" y="3802734"/>
            <a:ext cx="7513638" cy="2003588"/>
          </a:xfrm>
          <a:prstGeom prst="rect">
            <a:avLst/>
          </a:prstGeom>
        </p:spPr>
      </p:pic>
      <p:pic>
        <p:nvPicPr>
          <p:cNvPr id="5" name="Image 4"/>
          <p:cNvPicPr>
            <a:picLocks noChangeAspect="1"/>
          </p:cNvPicPr>
          <p:nvPr/>
        </p:nvPicPr>
        <p:blipFill>
          <a:blip r:embed="rId5"/>
          <a:stretch>
            <a:fillRect/>
          </a:stretch>
        </p:blipFill>
        <p:spPr>
          <a:xfrm>
            <a:off x="3971525" y="1241722"/>
            <a:ext cx="7375352" cy="2100947"/>
          </a:xfrm>
          <a:prstGeom prst="rect">
            <a:avLst/>
          </a:prstGeom>
        </p:spPr>
      </p:pic>
      <p:sp>
        <p:nvSpPr>
          <p:cNvPr id="11" name="Subtitle 2">
            <a:extLst>
              <a:ext uri="{FF2B5EF4-FFF2-40B4-BE49-F238E27FC236}">
                <a16:creationId xmlns:a16="http://schemas.microsoft.com/office/drawing/2014/main" id="{3A78FA13-AC9F-47B6-87F4-D7D64D1358A9}"/>
              </a:ext>
            </a:extLst>
          </p:cNvPr>
          <p:cNvSpPr txBox="1">
            <a:spLocks/>
          </p:cNvSpPr>
          <p:nvPr/>
        </p:nvSpPr>
        <p:spPr>
          <a:xfrm rot="16200000">
            <a:off x="2307755" y="2092898"/>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err="1">
                <a:solidFill>
                  <a:schemeClr val="tx2"/>
                </a:solidFill>
                <a:latin typeface="Lato Regular"/>
                <a:cs typeface="Lato Regular"/>
              </a:rPr>
              <a:t>JaCoCo</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sp>
        <p:nvSpPr>
          <p:cNvPr id="14" name="Subtitle 2">
            <a:extLst>
              <a:ext uri="{FF2B5EF4-FFF2-40B4-BE49-F238E27FC236}">
                <a16:creationId xmlns:a16="http://schemas.microsoft.com/office/drawing/2014/main" id="{3A78FA13-AC9F-47B6-87F4-D7D64D1358A9}"/>
              </a:ext>
            </a:extLst>
          </p:cNvPr>
          <p:cNvSpPr txBox="1">
            <a:spLocks/>
          </p:cNvSpPr>
          <p:nvPr/>
        </p:nvSpPr>
        <p:spPr>
          <a:xfrm rot="16200000">
            <a:off x="2288184" y="4372836"/>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a:solidFill>
                  <a:schemeClr val="tx2"/>
                </a:solidFill>
                <a:latin typeface="Lato Regular"/>
                <a:cs typeface="Lato Regular"/>
              </a:rPr>
              <a:t>PIT</a:t>
            </a:r>
          </a:p>
          <a:p>
            <a:pPr marL="0" indent="0" algn="ctr">
              <a:buNone/>
            </a:pPr>
            <a:endParaRPr lang="fr-FR" sz="1600" dirty="0">
              <a:solidFill>
                <a:schemeClr val="tx2"/>
              </a:solidFill>
              <a:latin typeface="Lato Light"/>
              <a:cs typeface="Lato Light"/>
            </a:endParaRPr>
          </a:p>
        </p:txBody>
      </p:sp>
    </p:spTree>
    <p:extLst>
      <p:ext uri="{BB962C8B-B14F-4D97-AF65-F5344CB8AC3E}">
        <p14:creationId xmlns:p14="http://schemas.microsoft.com/office/powerpoint/2010/main" val="255250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9278978" cy="883356"/>
            <a:chOff x="0" y="-9760"/>
            <a:chExt cx="7430920" cy="785565"/>
          </a:xfrm>
        </p:grpSpPr>
        <p:sp>
          <p:nvSpPr>
            <p:cNvPr id="203" name="ZoneTexte 202"/>
            <p:cNvSpPr txBox="1"/>
            <p:nvPr/>
          </p:nvSpPr>
          <p:spPr>
            <a:xfrm>
              <a:off x="109500" y="-9760"/>
              <a:ext cx="732142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Couverture de code VS Mutation </a:t>
              </a:r>
              <a:r>
                <a:rPr lang="fr-FR" sz="4000" b="1" dirty="0" err="1">
                  <a:latin typeface="Lato Regular" panose="020F0502020204030203" pitchFamily="34" charset="0"/>
                  <a:ea typeface="Lato Regular" panose="020F0502020204030203" pitchFamily="34" charset="0"/>
                  <a:cs typeface="Lato Regular" panose="020F0502020204030203" pitchFamily="34" charset="0"/>
                </a:rPr>
                <a:t>testing</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292087" y="2199759"/>
            <a:ext cx="1516655" cy="2568748"/>
          </a:xfrm>
          <a:prstGeom prst="rect">
            <a:avLst/>
          </a:prstGeom>
        </p:spPr>
      </p:pic>
      <p:sp>
        <p:nvSpPr>
          <p:cNvPr id="11" name="Subtitle 2">
            <a:extLst>
              <a:ext uri="{FF2B5EF4-FFF2-40B4-BE49-F238E27FC236}">
                <a16:creationId xmlns:a16="http://schemas.microsoft.com/office/drawing/2014/main" id="{3A78FA13-AC9F-47B6-87F4-D7D64D1358A9}"/>
              </a:ext>
            </a:extLst>
          </p:cNvPr>
          <p:cNvSpPr txBox="1">
            <a:spLocks/>
          </p:cNvSpPr>
          <p:nvPr/>
        </p:nvSpPr>
        <p:spPr>
          <a:xfrm rot="16200000">
            <a:off x="1146778" y="2092898"/>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err="1">
                <a:solidFill>
                  <a:schemeClr val="tx2"/>
                </a:solidFill>
                <a:latin typeface="Lato Regular"/>
                <a:cs typeface="Lato Regular"/>
              </a:rPr>
              <a:t>JaCoCo</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sp>
        <p:nvSpPr>
          <p:cNvPr id="14" name="Subtitle 2">
            <a:extLst>
              <a:ext uri="{FF2B5EF4-FFF2-40B4-BE49-F238E27FC236}">
                <a16:creationId xmlns:a16="http://schemas.microsoft.com/office/drawing/2014/main" id="{3A78FA13-AC9F-47B6-87F4-D7D64D1358A9}"/>
              </a:ext>
            </a:extLst>
          </p:cNvPr>
          <p:cNvSpPr txBox="1">
            <a:spLocks/>
          </p:cNvSpPr>
          <p:nvPr/>
        </p:nvSpPr>
        <p:spPr>
          <a:xfrm rot="16200000">
            <a:off x="1127207" y="4372836"/>
            <a:ext cx="2279938"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a:solidFill>
                  <a:schemeClr val="tx2"/>
                </a:solidFill>
                <a:latin typeface="Lato Regular"/>
                <a:cs typeface="Lato Regular"/>
              </a:rPr>
              <a:t>PIT</a:t>
            </a:r>
          </a:p>
          <a:p>
            <a:pPr marL="0" indent="0" algn="ctr">
              <a:buNone/>
            </a:pPr>
            <a:endParaRPr lang="fr-FR" sz="1600" dirty="0">
              <a:solidFill>
                <a:schemeClr val="tx2"/>
              </a:solidFill>
              <a:latin typeface="Lato Light"/>
              <a:cs typeface="Lato Light"/>
            </a:endParaRPr>
          </a:p>
        </p:txBody>
      </p:sp>
      <p:pic>
        <p:nvPicPr>
          <p:cNvPr id="2" name="Image 1"/>
          <p:cNvPicPr>
            <a:picLocks noChangeAspect="1"/>
          </p:cNvPicPr>
          <p:nvPr/>
        </p:nvPicPr>
        <p:blipFill rotWithShape="1">
          <a:blip r:embed="rId4"/>
          <a:srcRect l="5012" r="24627"/>
          <a:stretch/>
        </p:blipFill>
        <p:spPr>
          <a:xfrm>
            <a:off x="2745180" y="1360515"/>
            <a:ext cx="8352889" cy="2204476"/>
          </a:xfrm>
          <a:prstGeom prst="rect">
            <a:avLst/>
          </a:prstGeom>
        </p:spPr>
      </p:pic>
      <p:pic>
        <p:nvPicPr>
          <p:cNvPr id="6" name="Image 5"/>
          <p:cNvPicPr>
            <a:picLocks noChangeAspect="1"/>
          </p:cNvPicPr>
          <p:nvPr/>
        </p:nvPicPr>
        <p:blipFill>
          <a:blip r:embed="rId5"/>
          <a:stretch>
            <a:fillRect/>
          </a:stretch>
        </p:blipFill>
        <p:spPr>
          <a:xfrm>
            <a:off x="2725609" y="3968379"/>
            <a:ext cx="9162709" cy="1959528"/>
          </a:xfrm>
          <a:prstGeom prst="rect">
            <a:avLst/>
          </a:prstGeom>
        </p:spPr>
      </p:pic>
    </p:spTree>
    <p:extLst>
      <p:ext uri="{BB962C8B-B14F-4D97-AF65-F5344CB8AC3E}">
        <p14:creationId xmlns:p14="http://schemas.microsoft.com/office/powerpoint/2010/main" val="2132328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125051" cy="883356"/>
            <a:chOff x="0" y="-9760"/>
            <a:chExt cx="2502647" cy="785565"/>
          </a:xfrm>
        </p:grpSpPr>
        <p:sp>
          <p:nvSpPr>
            <p:cNvPr id="203" name="ZoneTexte 202"/>
            <p:cNvSpPr txBox="1"/>
            <p:nvPr/>
          </p:nvSpPr>
          <p:spPr>
            <a:xfrm>
              <a:off x="109500" y="-9760"/>
              <a:ext cx="2393147" cy="629520"/>
            </a:xfrm>
            <a:prstGeom prst="rect">
              <a:avLst/>
            </a:prstGeom>
            <a:noFill/>
          </p:spPr>
          <p:txBody>
            <a:bodyPr wrap="none" rtlCol="0">
              <a:spAutoFit/>
            </a:bodyPr>
            <a:lstStyle/>
            <a:p>
              <a:r>
                <a:rPr lang="fr-FR" sz="4000" b="1" dirty="0" smtClean="0">
                  <a:latin typeface="Lato Regular" panose="020F0502020204030203" pitchFamily="34" charset="0"/>
                  <a:ea typeface="Lato Regular" panose="020F0502020204030203" pitchFamily="34" charset="0"/>
                  <a:cs typeface="Lato Regular" panose="020F0502020204030203" pitchFamily="34" charset="0"/>
                </a:rPr>
                <a:t>Autres outils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292087" y="1489544"/>
            <a:ext cx="2388164" cy="4044817"/>
          </a:xfrm>
          <a:prstGeom prst="rect">
            <a:avLst/>
          </a:prstGeom>
        </p:spPr>
      </p:pic>
      <p:sp>
        <p:nvSpPr>
          <p:cNvPr id="10" name="Subtitle 2">
            <a:extLst>
              <a:ext uri="{FF2B5EF4-FFF2-40B4-BE49-F238E27FC236}">
                <a16:creationId xmlns:a16="http://schemas.microsoft.com/office/drawing/2014/main" id="{D14CB390-EA4F-4FA9-A9B4-B33E71E51B9E}"/>
              </a:ext>
            </a:extLst>
          </p:cNvPr>
          <p:cNvSpPr txBox="1">
            <a:spLocks/>
          </p:cNvSpPr>
          <p:nvPr/>
        </p:nvSpPr>
        <p:spPr>
          <a:xfrm>
            <a:off x="4142869" y="1709707"/>
            <a:ext cx="2884096" cy="3604490"/>
          </a:xfrm>
          <a:prstGeom prst="rect">
            <a:avLst/>
          </a:prstGeom>
          <a:solidFill>
            <a:schemeClr val="bg1"/>
          </a:solidFill>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smtClean="0">
                <a:solidFill>
                  <a:schemeClr val="tx2"/>
                </a:solidFill>
                <a:latin typeface="Lato Regular"/>
                <a:cs typeface="Lato Regular"/>
              </a:rPr>
              <a:t>Java</a:t>
            </a:r>
            <a:endParaRPr lang="fr-FR" sz="4400" dirty="0" smtClean="0">
              <a:solidFill>
                <a:schemeClr val="tx2"/>
              </a:solidFill>
              <a:latin typeface="Lato Regular"/>
              <a:cs typeface="Lato Regular"/>
            </a:endParaRPr>
          </a:p>
          <a:p>
            <a:pPr marL="0" indent="0">
              <a:buNone/>
            </a:pPr>
            <a:r>
              <a:rPr lang="fr-FR" sz="2800" dirty="0" smtClean="0">
                <a:solidFill>
                  <a:schemeClr val="tx2"/>
                </a:solidFill>
                <a:latin typeface="Lato Light"/>
                <a:cs typeface="Lato Light"/>
              </a:rPr>
              <a:t>PIT</a:t>
            </a:r>
            <a:endParaRPr lang="fr-FR" sz="3600" dirty="0" smtClean="0">
              <a:solidFill>
                <a:schemeClr val="tx2"/>
              </a:solidFill>
              <a:latin typeface="Lato Light"/>
              <a:cs typeface="Lato Light"/>
            </a:endParaRPr>
          </a:p>
          <a:p>
            <a:pPr marL="0" indent="0">
              <a:buNone/>
            </a:pPr>
            <a:endParaRPr lang="fr-FR" sz="3600" i="1" dirty="0" smtClean="0">
              <a:solidFill>
                <a:schemeClr val="tx2"/>
              </a:solidFill>
              <a:latin typeface="Lato Light"/>
              <a:cs typeface="Lato Light"/>
            </a:endParaRPr>
          </a:p>
          <a:p>
            <a:pPr marL="0" indent="0">
              <a:buNone/>
            </a:pPr>
            <a:r>
              <a:rPr lang="fr-FR" sz="3600" dirty="0" smtClean="0">
                <a:solidFill>
                  <a:schemeClr val="tx2"/>
                </a:solidFill>
                <a:latin typeface="Lato Regular"/>
                <a:cs typeface="Lato Regular"/>
              </a:rPr>
              <a:t>PHP</a:t>
            </a:r>
          </a:p>
          <a:p>
            <a:pPr marL="0" indent="0">
              <a:buNone/>
            </a:pPr>
            <a:r>
              <a:rPr lang="fr-FR" sz="2800" dirty="0" smtClean="0">
                <a:solidFill>
                  <a:schemeClr val="tx2"/>
                </a:solidFill>
                <a:latin typeface="Lato Light"/>
                <a:cs typeface="Lato Light"/>
              </a:rPr>
              <a:t>Infection PHP</a:t>
            </a:r>
            <a:endParaRPr lang="fr-FR" sz="2800" i="1" dirty="0" smtClean="0">
              <a:solidFill>
                <a:schemeClr val="tx2"/>
              </a:solidFill>
              <a:latin typeface="Lato Light"/>
              <a:cs typeface="Lato Light"/>
            </a:endParaRPr>
          </a:p>
          <a:p>
            <a:pPr marL="0" indent="0">
              <a:buNone/>
            </a:pPr>
            <a:endParaRPr lang="fr-FR" sz="3600" i="1" dirty="0">
              <a:solidFill>
                <a:schemeClr val="tx2"/>
              </a:solidFill>
              <a:latin typeface="Lato Light"/>
              <a:cs typeface="Lato Light"/>
            </a:endParaRPr>
          </a:p>
        </p:txBody>
      </p:sp>
      <p:sp>
        <p:nvSpPr>
          <p:cNvPr id="12" name="Subtitle 2">
            <a:extLst>
              <a:ext uri="{FF2B5EF4-FFF2-40B4-BE49-F238E27FC236}">
                <a16:creationId xmlns:a16="http://schemas.microsoft.com/office/drawing/2014/main" id="{D14CB390-EA4F-4FA9-A9B4-B33E71E51B9E}"/>
              </a:ext>
            </a:extLst>
          </p:cNvPr>
          <p:cNvSpPr txBox="1">
            <a:spLocks/>
          </p:cNvSpPr>
          <p:nvPr/>
        </p:nvSpPr>
        <p:spPr>
          <a:xfrm>
            <a:off x="7445975" y="1709707"/>
            <a:ext cx="4017156" cy="3604490"/>
          </a:xfrm>
          <a:prstGeom prst="rect">
            <a:avLst/>
          </a:prstGeom>
          <a:solidFill>
            <a:schemeClr val="bg1"/>
          </a:solidFill>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smtClean="0">
                <a:solidFill>
                  <a:schemeClr val="tx2"/>
                </a:solidFill>
                <a:latin typeface="Lato Regular"/>
                <a:cs typeface="Lato Regular"/>
              </a:rPr>
              <a:t>JS</a:t>
            </a:r>
            <a:endParaRPr lang="fr-FR" sz="4400" dirty="0" smtClean="0">
              <a:solidFill>
                <a:schemeClr val="tx2"/>
              </a:solidFill>
              <a:latin typeface="Lato Regular"/>
              <a:cs typeface="Lato Regular"/>
            </a:endParaRPr>
          </a:p>
          <a:p>
            <a:pPr marL="0" indent="0">
              <a:buNone/>
            </a:pPr>
            <a:r>
              <a:rPr lang="fr-FR" sz="2800" dirty="0" err="1" smtClean="0">
                <a:solidFill>
                  <a:schemeClr val="tx2"/>
                </a:solidFill>
                <a:latin typeface="Lato Light"/>
                <a:cs typeface="Lato Light"/>
              </a:rPr>
              <a:t>Stryker</a:t>
            </a:r>
            <a:r>
              <a:rPr lang="fr-FR" sz="2800" dirty="0" smtClean="0">
                <a:solidFill>
                  <a:schemeClr val="tx2"/>
                </a:solidFill>
                <a:latin typeface="Lato Light"/>
                <a:cs typeface="Lato Light"/>
              </a:rPr>
              <a:t> </a:t>
            </a:r>
            <a:r>
              <a:rPr lang="fr-FR" sz="2800" dirty="0" err="1" smtClean="0">
                <a:solidFill>
                  <a:schemeClr val="tx2"/>
                </a:solidFill>
                <a:latin typeface="Lato Light"/>
                <a:cs typeface="Lato Light"/>
              </a:rPr>
              <a:t>Mutator</a:t>
            </a:r>
            <a:endParaRPr lang="fr-FR" sz="3600" dirty="0" smtClean="0">
              <a:solidFill>
                <a:schemeClr val="tx2"/>
              </a:solidFill>
              <a:latin typeface="Lato Light"/>
              <a:cs typeface="Lato Light"/>
            </a:endParaRPr>
          </a:p>
          <a:p>
            <a:pPr marL="0" indent="0">
              <a:buNone/>
            </a:pPr>
            <a:endParaRPr lang="fr-FR" sz="3600" i="1" dirty="0" smtClean="0">
              <a:solidFill>
                <a:schemeClr val="tx2"/>
              </a:solidFill>
              <a:latin typeface="Lato Light"/>
              <a:cs typeface="Lato Light"/>
            </a:endParaRPr>
          </a:p>
          <a:p>
            <a:pPr marL="0" indent="0">
              <a:buNone/>
            </a:pPr>
            <a:r>
              <a:rPr lang="fr-FR" sz="3600" dirty="0" smtClean="0">
                <a:solidFill>
                  <a:schemeClr val="tx2"/>
                </a:solidFill>
                <a:latin typeface="Lato Regular"/>
                <a:cs typeface="Lato Regular"/>
              </a:rPr>
              <a:t>C#/.NET</a:t>
            </a:r>
          </a:p>
          <a:p>
            <a:pPr marL="0" indent="0">
              <a:buNone/>
            </a:pPr>
            <a:r>
              <a:rPr lang="fr-FR" sz="2800" dirty="0" smtClean="0">
                <a:solidFill>
                  <a:schemeClr val="tx2"/>
                </a:solidFill>
                <a:latin typeface="Lato Light"/>
                <a:cs typeface="Lato Light"/>
              </a:rPr>
              <a:t>Stryker.NET</a:t>
            </a:r>
            <a:endParaRPr lang="fr-FR" sz="2800" i="1" dirty="0" smtClean="0">
              <a:solidFill>
                <a:schemeClr val="tx2"/>
              </a:solidFill>
              <a:latin typeface="Lato Light"/>
              <a:cs typeface="Lato Light"/>
            </a:endParaRPr>
          </a:p>
          <a:p>
            <a:pPr marL="0" indent="0">
              <a:buNone/>
            </a:pPr>
            <a:endParaRPr lang="fr-FR" sz="3600" i="1" dirty="0">
              <a:solidFill>
                <a:schemeClr val="tx2"/>
              </a:solidFill>
              <a:latin typeface="Lato Light"/>
              <a:cs typeface="Lato Light"/>
            </a:endParaRPr>
          </a:p>
        </p:txBody>
      </p:sp>
    </p:spTree>
    <p:extLst>
      <p:ext uri="{BB962C8B-B14F-4D97-AF65-F5344CB8AC3E}">
        <p14:creationId xmlns:p14="http://schemas.microsoft.com/office/powerpoint/2010/main" val="2355262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743811" cy="883356"/>
            <a:chOff x="0" y="-9760"/>
            <a:chExt cx="2998171" cy="785565"/>
          </a:xfrm>
        </p:grpSpPr>
        <p:sp>
          <p:nvSpPr>
            <p:cNvPr id="203" name="ZoneTexte 202"/>
            <p:cNvSpPr txBox="1"/>
            <p:nvPr/>
          </p:nvSpPr>
          <p:spPr>
            <a:xfrm>
              <a:off x="109500" y="-9760"/>
              <a:ext cx="2888671"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Poste de travail</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82" y="1583707"/>
            <a:ext cx="4813300" cy="4216400"/>
          </a:xfrm>
          <a:prstGeom prst="rect">
            <a:avLst/>
          </a:prstGeom>
        </p:spPr>
      </p:pic>
      <p:sp>
        <p:nvSpPr>
          <p:cNvPr id="12" name="ZoneTexte 11"/>
          <p:cNvSpPr txBox="1"/>
          <p:nvPr/>
        </p:nvSpPr>
        <p:spPr>
          <a:xfrm>
            <a:off x="5177182" y="1978429"/>
            <a:ext cx="7156916" cy="2862322"/>
          </a:xfrm>
          <a:prstGeom prst="rect">
            <a:avLst/>
          </a:prstGeom>
          <a:noFill/>
        </p:spPr>
        <p:txBody>
          <a:bodyPr wrap="square" rtlCol="0">
            <a:spAutoFit/>
          </a:bodyPr>
          <a:lstStyle/>
          <a:p>
            <a:r>
              <a:rPr lang="fr-FR" sz="3600" dirty="0">
                <a:solidFill>
                  <a:schemeClr val="tx2"/>
                </a:solidFill>
                <a:latin typeface="Lato Regular"/>
                <a:cs typeface="Lato Regular"/>
              </a:rPr>
              <a:t>Installation en local :</a:t>
            </a:r>
          </a:p>
          <a:p>
            <a:pPr marL="571500" indent="-571500">
              <a:buFontTx/>
              <a:buChar char="-"/>
            </a:pPr>
            <a:r>
              <a:rPr lang="fr-FR" sz="3600" dirty="0">
                <a:solidFill>
                  <a:schemeClr val="tx2"/>
                </a:solidFill>
                <a:latin typeface="Lato Light"/>
                <a:cs typeface="Lato Light"/>
              </a:rPr>
              <a:t>JDK 1.8</a:t>
            </a:r>
          </a:p>
          <a:p>
            <a:pPr marL="571500" indent="-571500">
              <a:buFontTx/>
              <a:buChar char="-"/>
            </a:pPr>
            <a:r>
              <a:rPr lang="fr-FR" sz="3600" dirty="0" err="1">
                <a:solidFill>
                  <a:schemeClr val="tx2"/>
                </a:solidFill>
                <a:latin typeface="Lato Light"/>
                <a:cs typeface="Lato Light"/>
              </a:rPr>
              <a:t>Maven</a:t>
            </a:r>
            <a:endParaRPr lang="fr-FR" sz="3600" dirty="0">
              <a:solidFill>
                <a:schemeClr val="tx2"/>
              </a:solidFill>
              <a:latin typeface="Lato Light"/>
              <a:cs typeface="Lato Light"/>
            </a:endParaRPr>
          </a:p>
          <a:p>
            <a:pPr marL="571500" indent="-571500">
              <a:buFontTx/>
              <a:buChar char="-"/>
            </a:pPr>
            <a:r>
              <a:rPr lang="fr-FR" sz="3600" dirty="0">
                <a:solidFill>
                  <a:schemeClr val="tx2"/>
                </a:solidFill>
                <a:latin typeface="Lato Light"/>
                <a:cs typeface="Lato Light"/>
              </a:rPr>
              <a:t>Docker</a:t>
            </a:r>
          </a:p>
          <a:p>
            <a:pPr marL="571500" indent="-571500">
              <a:buFontTx/>
              <a:buChar char="-"/>
            </a:pPr>
            <a:r>
              <a:rPr lang="fr-FR" sz="3600" dirty="0" err="1">
                <a:solidFill>
                  <a:schemeClr val="tx2"/>
                </a:solidFill>
                <a:latin typeface="Lato Light"/>
                <a:cs typeface="Lato Light"/>
              </a:rPr>
              <a:t>Kubernetes</a:t>
            </a:r>
            <a:endParaRPr lang="fr-FR" sz="3600" dirty="0">
              <a:solidFill>
                <a:schemeClr val="tx2"/>
              </a:solidFill>
              <a:latin typeface="Lato Light"/>
              <a:cs typeface="Lato Light"/>
            </a:endParaRPr>
          </a:p>
        </p:txBody>
      </p:sp>
    </p:spTree>
    <p:extLst>
      <p:ext uri="{BB962C8B-B14F-4D97-AF65-F5344CB8AC3E}">
        <p14:creationId xmlns:p14="http://schemas.microsoft.com/office/powerpoint/2010/main" val="177412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7115182" cy="883356"/>
            <a:chOff x="0" y="-9760"/>
            <a:chExt cx="5698081" cy="785565"/>
          </a:xfrm>
        </p:grpSpPr>
        <p:sp>
          <p:nvSpPr>
            <p:cNvPr id="13" name="ZoneTexte 12"/>
            <p:cNvSpPr txBox="1"/>
            <p:nvPr/>
          </p:nvSpPr>
          <p:spPr>
            <a:xfrm>
              <a:off x="109500" y="-9760"/>
              <a:ext cx="5588581"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Chapitre 2 : Tolérance aux pannes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Scénario</a:t>
            </a:r>
            <a:endParaRPr lang="fr-FR" sz="1800" dirty="0">
              <a:solidFill>
                <a:schemeClr val="tx2"/>
              </a:solidFill>
              <a:latin typeface="Lato Regular"/>
              <a:cs typeface="Lato Regular"/>
            </a:endParaRPr>
          </a:p>
          <a:p>
            <a:pPr marL="0" indent="0">
              <a:buNone/>
            </a:pPr>
            <a:endParaRPr lang="fr-FR" sz="1600" dirty="0">
              <a:solidFill>
                <a:schemeClr val="tx2"/>
              </a:solidFill>
              <a:latin typeface="Lato Light"/>
              <a:cs typeface="Lato Light"/>
            </a:endParaRPr>
          </a:p>
        </p:txBody>
      </p:sp>
      <p:sp>
        <p:nvSpPr>
          <p:cNvPr id="4" name="Rectangle 3"/>
          <p:cNvSpPr/>
          <p:nvPr/>
        </p:nvSpPr>
        <p:spPr>
          <a:xfrm>
            <a:off x="647699" y="2086553"/>
            <a:ext cx="11089871" cy="1815882"/>
          </a:xfrm>
          <a:prstGeom prst="rect">
            <a:avLst/>
          </a:prstGeom>
        </p:spPr>
        <p:txBody>
          <a:bodyPr wrap="square">
            <a:spAutoFit/>
          </a:bodyPr>
          <a:lstStyle/>
          <a:p>
            <a:r>
              <a:rPr lang="fr-FR" sz="2800" dirty="0">
                <a:latin typeface="Lato Light" panose="020F0502020204030203" pitchFamily="34" charset="0"/>
                <a:ea typeface="Lato Light" panose="020F0502020204030203" pitchFamily="34" charset="0"/>
                <a:cs typeface="Lato Light" panose="020F0502020204030203" pitchFamily="34" charset="0"/>
              </a:rPr>
              <a:t>« On a des doutes sur la tolérance aux pannes de notre application, en fait personne n'a jamais regardé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Comment peut-on faire un état des lieux de la situation ? »</a:t>
            </a:r>
          </a:p>
        </p:txBody>
      </p:sp>
      <p:pic>
        <p:nvPicPr>
          <p:cNvPr id="5122" name="Picture 2" descr="See-No-Evil Monkey on Google Android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4570" y="297892"/>
            <a:ext cx="114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193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2943331" cy="883356"/>
            <a:chOff x="0" y="-9760"/>
            <a:chExt cx="2357120" cy="785565"/>
          </a:xfrm>
        </p:grpSpPr>
        <p:sp>
          <p:nvSpPr>
            <p:cNvPr id="46" name="ZoneTexte 45"/>
            <p:cNvSpPr txBox="1"/>
            <p:nvPr/>
          </p:nvSpPr>
          <p:spPr>
            <a:xfrm>
              <a:off x="109500" y="-9760"/>
              <a:ext cx="1592094"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Toolbox</a:t>
              </a:r>
              <a:endParaRPr lang="fr-FR" sz="40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220125" y="1186495"/>
            <a:ext cx="5160980" cy="6759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b="1" dirty="0">
                <a:solidFill>
                  <a:schemeClr val="tx2"/>
                </a:solidFill>
                <a:latin typeface="Lato Regular"/>
                <a:cs typeface="Lato Regular"/>
              </a:rPr>
              <a:t>Chaos Monkey</a:t>
            </a:r>
          </a:p>
        </p:txBody>
      </p:sp>
      <p:pic>
        <p:nvPicPr>
          <p:cNvPr id="1026" name="Picture 2" descr="Résultat de recherche d'images pour &quot;chaos monke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183" y="1186495"/>
            <a:ext cx="2205004" cy="220500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59915" y="1862427"/>
            <a:ext cx="6594764" cy="1815882"/>
          </a:xfrm>
          <a:prstGeom prst="rect">
            <a:avLst/>
          </a:prstGeom>
          <a:noFill/>
        </p:spPr>
        <p:txBody>
          <a:bodyPr wrap="square" rtlCol="0">
            <a:spAutoFit/>
          </a:bodyPr>
          <a:lstStyle/>
          <a:p>
            <a:r>
              <a:rPr lang="fr-FR" sz="2800" b="1" dirty="0">
                <a:latin typeface="Lato Light" panose="020F0502020204030203" pitchFamily="34" charset="0"/>
                <a:ea typeface="Lato Light" panose="020F0502020204030203" pitchFamily="34" charset="0"/>
                <a:cs typeface="Lato Light" panose="020F0502020204030203" pitchFamily="34" charset="0"/>
              </a:rPr>
              <a:t>Provoquer</a:t>
            </a:r>
            <a:r>
              <a:rPr lang="fr-FR" sz="2800" dirty="0">
                <a:latin typeface="Lato Light" panose="020F0502020204030203" pitchFamily="34" charset="0"/>
                <a:ea typeface="Lato Light" panose="020F0502020204030203" pitchFamily="34" charset="0"/>
                <a:cs typeface="Lato Light" panose="020F0502020204030203" pitchFamily="34" charset="0"/>
              </a:rPr>
              <a:t> des pannes en environnement </a:t>
            </a:r>
            <a:r>
              <a:rPr lang="fr-FR" sz="2800" b="1" dirty="0">
                <a:latin typeface="Lato Light" panose="020F0502020204030203" pitchFamily="34" charset="0"/>
                <a:ea typeface="Lato Light" panose="020F0502020204030203" pitchFamily="34" charset="0"/>
                <a:cs typeface="Lato Light" panose="020F0502020204030203" pitchFamily="34" charset="0"/>
              </a:rPr>
              <a:t>réel</a:t>
            </a:r>
            <a:r>
              <a:rPr lang="fr-FR" sz="2800" dirty="0">
                <a:latin typeface="Lato Light" panose="020F0502020204030203" pitchFamily="34" charset="0"/>
                <a:ea typeface="Lato Light" panose="020F0502020204030203" pitchFamily="34" charset="0"/>
                <a:cs typeface="Lato Light" panose="020F0502020204030203" pitchFamily="34" charset="0"/>
              </a:rPr>
              <a:t> et vérifier que le système informatique </a:t>
            </a:r>
            <a:r>
              <a:rPr lang="fr-FR" sz="2800" b="1" dirty="0">
                <a:latin typeface="Lato Light" panose="020F0502020204030203" pitchFamily="34" charset="0"/>
                <a:ea typeface="Lato Light" panose="020F0502020204030203" pitchFamily="34" charset="0"/>
                <a:cs typeface="Lato Light" panose="020F0502020204030203" pitchFamily="34" charset="0"/>
              </a:rPr>
              <a:t>continue à fonctionner</a:t>
            </a:r>
            <a:r>
              <a:rPr lang="fr-FR" sz="2800" dirty="0">
                <a:latin typeface="Lato Light" panose="020F0502020204030203" pitchFamily="34" charset="0"/>
                <a:ea typeface="Lato Light" panose="020F0502020204030203" pitchFamily="34" charset="0"/>
                <a:cs typeface="Lato Light" panose="020F0502020204030203" pitchFamily="34" charset="0"/>
              </a:rPr>
              <a:t>.</a:t>
            </a:r>
          </a:p>
        </p:txBody>
      </p:sp>
      <p:sp>
        <p:nvSpPr>
          <p:cNvPr id="21" name="Subtitle 2">
            <a:extLst>
              <a:ext uri="{FF2B5EF4-FFF2-40B4-BE49-F238E27FC236}">
                <a16:creationId xmlns:a16="http://schemas.microsoft.com/office/drawing/2014/main" id="{3A78FA13-AC9F-47B6-87F4-D7D64D1358A9}"/>
              </a:ext>
            </a:extLst>
          </p:cNvPr>
          <p:cNvSpPr txBox="1">
            <a:spLocks/>
          </p:cNvSpPr>
          <p:nvPr/>
        </p:nvSpPr>
        <p:spPr>
          <a:xfrm>
            <a:off x="4941334" y="3663378"/>
            <a:ext cx="5160980" cy="62834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b="1" dirty="0" err="1">
                <a:solidFill>
                  <a:schemeClr val="tx2"/>
                </a:solidFill>
                <a:latin typeface="Lato Regular"/>
                <a:cs typeface="Lato Regular"/>
              </a:rPr>
              <a:t>Gatling</a:t>
            </a:r>
            <a:endParaRPr lang="fr-FR" sz="2800" b="1" dirty="0">
              <a:solidFill>
                <a:schemeClr val="tx2"/>
              </a:solidFill>
              <a:latin typeface="Lato Regular"/>
              <a:cs typeface="Lato Regular"/>
            </a:endParaRPr>
          </a:p>
          <a:p>
            <a:pPr marL="0" indent="0">
              <a:buNone/>
            </a:pPr>
            <a:endParaRPr lang="fr-FR" sz="2000" b="1" dirty="0">
              <a:solidFill>
                <a:schemeClr val="tx2"/>
              </a:solidFill>
              <a:latin typeface="Lato Light"/>
              <a:cs typeface="Lato Light"/>
            </a:endParaRPr>
          </a:p>
        </p:txBody>
      </p:sp>
      <p:sp>
        <p:nvSpPr>
          <p:cNvPr id="22" name="ZoneTexte 21"/>
          <p:cNvSpPr txBox="1"/>
          <p:nvPr/>
        </p:nvSpPr>
        <p:spPr>
          <a:xfrm>
            <a:off x="5381105" y="4335683"/>
            <a:ext cx="6594764" cy="1384995"/>
          </a:xfrm>
          <a:prstGeom prst="rect">
            <a:avLst/>
          </a:prstGeom>
          <a:noFill/>
        </p:spPr>
        <p:txBody>
          <a:bodyPr wrap="square" rtlCol="0">
            <a:spAutoFit/>
          </a:bodyPr>
          <a:lstStyle/>
          <a:p>
            <a:r>
              <a:rPr lang="fr-FR" sz="2800" dirty="0" smtClean="0">
                <a:latin typeface="Lato Light" panose="020F0502020204030203" pitchFamily="34" charset="0"/>
                <a:ea typeface="Lato Light" panose="020F0502020204030203" pitchFamily="34" charset="0"/>
                <a:cs typeface="Lato Light" panose="020F0502020204030203" pitchFamily="34" charset="0"/>
              </a:rPr>
              <a:t>Lancer des </a:t>
            </a:r>
            <a:r>
              <a:rPr lang="fr-FR" sz="2800" b="1" dirty="0" smtClean="0">
                <a:latin typeface="Lato Light" panose="020F0502020204030203" pitchFamily="34" charset="0"/>
                <a:ea typeface="Lato Light" panose="020F0502020204030203" pitchFamily="34" charset="0"/>
                <a:cs typeface="Lato Light" panose="020F0502020204030203" pitchFamily="34" charset="0"/>
              </a:rPr>
              <a:t>tests de charges et de  performances</a:t>
            </a:r>
            <a:r>
              <a:rPr lang="fr-FR" sz="2800" dirty="0" smtClean="0">
                <a:latin typeface="Lato Light" panose="020F0502020204030203" pitchFamily="34" charset="0"/>
                <a:ea typeface="Lato Light" panose="020F0502020204030203" pitchFamily="34" charset="0"/>
                <a:cs typeface="Lato Light" panose="020F0502020204030203" pitchFamily="34" charset="0"/>
              </a:rPr>
              <a:t> sur des applications web et générer des </a:t>
            </a:r>
            <a:r>
              <a:rPr lang="fr-FR" sz="2800" b="1" dirty="0" smtClean="0">
                <a:latin typeface="Lato Light" panose="020F0502020204030203" pitchFamily="34" charset="0"/>
                <a:ea typeface="Lato Light" panose="020F0502020204030203" pitchFamily="34" charset="0"/>
                <a:cs typeface="Lato Light" panose="020F0502020204030203" pitchFamily="34" charset="0"/>
              </a:rPr>
              <a:t>rapports</a:t>
            </a:r>
            <a:r>
              <a:rPr lang="fr-FR" sz="2800" dirty="0" smtClean="0">
                <a:latin typeface="Lato Light" panose="020F0502020204030203" pitchFamily="34" charset="0"/>
                <a:ea typeface="Lato Light" panose="020F0502020204030203" pitchFamily="34" charset="0"/>
                <a:cs typeface="Lato Light" panose="020F0502020204030203" pitchFamily="34" charset="0"/>
              </a:rPr>
              <a:t>.</a:t>
            </a:r>
            <a:endParaRPr lang="fr-FR" sz="2800" b="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030" name="Picture 6" descr="Résultat de recherche d'images pour &quot;gatling load test&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366" y="3598328"/>
            <a:ext cx="2421094" cy="242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7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3636408" cy="883356"/>
            <a:chOff x="0" y="-9760"/>
            <a:chExt cx="2912160" cy="785565"/>
          </a:xfrm>
        </p:grpSpPr>
        <p:sp>
          <p:nvSpPr>
            <p:cNvPr id="46" name="ZoneTexte 45"/>
            <p:cNvSpPr txBox="1"/>
            <p:nvPr/>
          </p:nvSpPr>
          <p:spPr>
            <a:xfrm>
              <a:off x="109500" y="-9760"/>
              <a:ext cx="280266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Chaos Monkey</a:t>
              </a: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325852" y="1229494"/>
            <a:ext cx="5160980" cy="6759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000" dirty="0">
                <a:solidFill>
                  <a:schemeClr val="tx2"/>
                </a:solidFill>
                <a:latin typeface="Lato Regular"/>
                <a:cs typeface="Lato Regular"/>
              </a:rPr>
              <a:t>Installation sur un projet </a:t>
            </a:r>
            <a:r>
              <a:rPr lang="fr-FR" sz="2000" dirty="0" err="1">
                <a:solidFill>
                  <a:schemeClr val="tx2"/>
                </a:solidFill>
                <a:latin typeface="Lato Regular"/>
                <a:cs typeface="Lato Regular"/>
              </a:rPr>
              <a:t>spring</a:t>
            </a:r>
            <a:r>
              <a:rPr lang="fr-FR" sz="2000" dirty="0">
                <a:solidFill>
                  <a:schemeClr val="tx2"/>
                </a:solidFill>
                <a:latin typeface="Lato Regular"/>
                <a:cs typeface="Lato Regular"/>
              </a:rPr>
              <a:t> boot</a:t>
            </a:r>
          </a:p>
        </p:txBody>
      </p:sp>
      <p:pic>
        <p:nvPicPr>
          <p:cNvPr id="1026" name="Picture 2" descr="Résultat de recherche d'images pour &quot;chaos monke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84" y="1766044"/>
            <a:ext cx="3272472" cy="3272472"/>
          </a:xfrm>
          <a:prstGeom prst="rect">
            <a:avLst/>
          </a:prstGeom>
          <a:noFill/>
          <a:extLst>
            <a:ext uri="{909E8E84-426E-40DD-AFC4-6F175D3DCCD1}">
              <a14:hiddenFill xmlns:a14="http://schemas.microsoft.com/office/drawing/2010/main">
                <a:solidFill>
                  <a:srgbClr val="FFFFFF"/>
                </a:solidFill>
              </a14:hiddenFill>
            </a:ext>
          </a:extLst>
        </p:spPr>
      </p:pic>
      <p:sp>
        <p:nvSpPr>
          <p:cNvPr id="21" name="Subtitle 2">
            <a:extLst>
              <a:ext uri="{FF2B5EF4-FFF2-40B4-BE49-F238E27FC236}">
                <a16:creationId xmlns:a16="http://schemas.microsoft.com/office/drawing/2014/main" id="{3A78FA13-AC9F-47B6-87F4-D7D64D1358A9}"/>
              </a:ext>
            </a:extLst>
          </p:cNvPr>
          <p:cNvSpPr txBox="1">
            <a:spLocks/>
          </p:cNvSpPr>
          <p:nvPr/>
        </p:nvSpPr>
        <p:spPr>
          <a:xfrm>
            <a:off x="320144" y="3311891"/>
            <a:ext cx="5160980" cy="62834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2000" dirty="0">
              <a:solidFill>
                <a:schemeClr val="tx2"/>
              </a:solidFill>
              <a:latin typeface="Lato Regular"/>
              <a:cs typeface="Lato Regular"/>
            </a:endParaRPr>
          </a:p>
          <a:p>
            <a:pPr marL="0" indent="0">
              <a:buNone/>
            </a:pPr>
            <a:endParaRPr lang="fr-FR" sz="1600" dirty="0">
              <a:solidFill>
                <a:schemeClr val="tx2"/>
              </a:solidFill>
              <a:latin typeface="Lato Light"/>
              <a:cs typeface="Lato Light"/>
            </a:endParaRPr>
          </a:p>
        </p:txBody>
      </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5852" y="3221943"/>
            <a:ext cx="5160980" cy="6759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000" dirty="0">
                <a:solidFill>
                  <a:schemeClr val="tx2"/>
                </a:solidFill>
                <a:latin typeface="Lato Regular"/>
                <a:cs typeface="Lato Regular"/>
              </a:rPr>
              <a:t>Configuration :</a:t>
            </a:r>
          </a:p>
        </p:txBody>
      </p:sp>
      <p:pic>
        <p:nvPicPr>
          <p:cNvPr id="5" name="Image 4"/>
          <p:cNvPicPr>
            <a:picLocks noChangeAspect="1"/>
          </p:cNvPicPr>
          <p:nvPr/>
        </p:nvPicPr>
        <p:blipFill>
          <a:blip r:embed="rId4"/>
          <a:stretch>
            <a:fillRect/>
          </a:stretch>
        </p:blipFill>
        <p:spPr>
          <a:xfrm>
            <a:off x="825017" y="1680390"/>
            <a:ext cx="5953125" cy="1476375"/>
          </a:xfrm>
          <a:prstGeom prst="rect">
            <a:avLst/>
          </a:prstGeom>
        </p:spPr>
      </p:pic>
      <p:pic>
        <p:nvPicPr>
          <p:cNvPr id="7" name="Image 6"/>
          <p:cNvPicPr>
            <a:picLocks noChangeAspect="1"/>
          </p:cNvPicPr>
          <p:nvPr/>
        </p:nvPicPr>
        <p:blipFill>
          <a:blip r:embed="rId5"/>
          <a:stretch>
            <a:fillRect/>
          </a:stretch>
        </p:blipFill>
        <p:spPr>
          <a:xfrm>
            <a:off x="825017" y="4028369"/>
            <a:ext cx="3429000" cy="1638300"/>
          </a:xfrm>
          <a:prstGeom prst="rect">
            <a:avLst/>
          </a:prstGeom>
        </p:spPr>
      </p:pic>
    </p:spTree>
    <p:extLst>
      <p:ext uri="{BB962C8B-B14F-4D97-AF65-F5344CB8AC3E}">
        <p14:creationId xmlns:p14="http://schemas.microsoft.com/office/powerpoint/2010/main" val="368817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2943331" cy="883356"/>
            <a:chOff x="0" y="-9760"/>
            <a:chExt cx="2357120" cy="785565"/>
          </a:xfrm>
        </p:grpSpPr>
        <p:sp>
          <p:nvSpPr>
            <p:cNvPr id="46" name="ZoneTexte 45"/>
            <p:cNvSpPr txBox="1"/>
            <p:nvPr/>
          </p:nvSpPr>
          <p:spPr>
            <a:xfrm>
              <a:off x="109500" y="-9760"/>
              <a:ext cx="1413654"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Gatling</a:t>
              </a:r>
              <a:endParaRPr lang="fr-FR" sz="40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220125" y="1200977"/>
            <a:ext cx="5160980" cy="6759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2000" dirty="0">
              <a:solidFill>
                <a:schemeClr val="tx2"/>
              </a:solidFill>
              <a:latin typeface="Lato Regular"/>
              <a:cs typeface="Lato Regular"/>
            </a:endParaRPr>
          </a:p>
        </p:txBody>
      </p:sp>
      <p:sp>
        <p:nvSpPr>
          <p:cNvPr id="21" name="Subtitle 2">
            <a:extLst>
              <a:ext uri="{FF2B5EF4-FFF2-40B4-BE49-F238E27FC236}">
                <a16:creationId xmlns:a16="http://schemas.microsoft.com/office/drawing/2014/main" id="{3A78FA13-AC9F-47B6-87F4-D7D64D1358A9}"/>
              </a:ext>
            </a:extLst>
          </p:cNvPr>
          <p:cNvSpPr txBox="1">
            <a:spLocks/>
          </p:cNvSpPr>
          <p:nvPr/>
        </p:nvSpPr>
        <p:spPr>
          <a:xfrm>
            <a:off x="320144" y="3311891"/>
            <a:ext cx="5160980" cy="62834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600" dirty="0">
              <a:solidFill>
                <a:schemeClr val="tx2"/>
              </a:solidFill>
              <a:latin typeface="Lato Light"/>
              <a:cs typeface="Lato Light"/>
            </a:endParaRPr>
          </a:p>
        </p:txBody>
      </p:sp>
      <p:sp>
        <p:nvSpPr>
          <p:cNvPr id="22" name="ZoneTexte 21"/>
          <p:cNvSpPr txBox="1"/>
          <p:nvPr/>
        </p:nvSpPr>
        <p:spPr>
          <a:xfrm>
            <a:off x="220125" y="1392242"/>
            <a:ext cx="6594764" cy="400110"/>
          </a:xfrm>
          <a:prstGeom prst="rect">
            <a:avLst/>
          </a:prstGeom>
          <a:noFill/>
        </p:spPr>
        <p:txBody>
          <a:bodyPr wrap="square" rtlCol="0">
            <a:spAutoFit/>
          </a:bodyPr>
          <a:lstStyle/>
          <a:p>
            <a:endParaRPr lang="fr-FR" sz="2000" b="1" dirty="0">
              <a:latin typeface="Lato Regular" panose="020F0502020204030203" pitchFamily="34" charset="0"/>
              <a:ea typeface="Lato Regular" panose="020F0502020204030203" pitchFamily="34" charset="0"/>
              <a:cs typeface="Lato Regular" panose="020F0502020204030203" pitchFamily="34" charset="0"/>
            </a:endParaRPr>
          </a:p>
        </p:txBody>
      </p:sp>
      <p:pic>
        <p:nvPicPr>
          <p:cNvPr id="1030" name="Picture 6" descr="Résultat de recherche d'images pour &quot;gatling load tes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34" y="1991600"/>
            <a:ext cx="3268924" cy="326892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2027" y="1090351"/>
            <a:ext cx="6021843" cy="3215345"/>
          </a:xfrm>
          <a:prstGeom prst="rect">
            <a:avLst/>
          </a:prstGeom>
        </p:spPr>
      </p:pic>
      <p:pic>
        <p:nvPicPr>
          <p:cNvPr id="5" name="Image 4"/>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441410" y="4438919"/>
            <a:ext cx="5099097" cy="1697196"/>
          </a:xfrm>
          <a:prstGeom prst="rect">
            <a:avLst/>
          </a:prstGeom>
        </p:spPr>
      </p:pic>
    </p:spTree>
    <p:extLst>
      <p:ext uri="{BB962C8B-B14F-4D97-AF65-F5344CB8AC3E}">
        <p14:creationId xmlns:p14="http://schemas.microsoft.com/office/powerpoint/2010/main" val="301498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060930" cy="883356"/>
            <a:chOff x="0" y="-9760"/>
            <a:chExt cx="2451297" cy="785565"/>
          </a:xfrm>
        </p:grpSpPr>
        <p:sp>
          <p:nvSpPr>
            <p:cNvPr id="203" name="ZoneTexte 202"/>
            <p:cNvSpPr txBox="1"/>
            <p:nvPr/>
          </p:nvSpPr>
          <p:spPr>
            <a:xfrm>
              <a:off x="109500" y="-9760"/>
              <a:ext cx="2341797"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Hands on !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2" y="1583707"/>
            <a:ext cx="4813300" cy="4216400"/>
          </a:xfrm>
          <a:prstGeom prst="rect">
            <a:avLst/>
          </a:prstGeom>
        </p:spPr>
      </p:pic>
      <p:sp>
        <p:nvSpPr>
          <p:cNvPr id="12" name="ZoneTexte 11"/>
          <p:cNvSpPr txBox="1"/>
          <p:nvPr/>
        </p:nvSpPr>
        <p:spPr>
          <a:xfrm>
            <a:off x="4941651" y="998862"/>
            <a:ext cx="7072158" cy="4893647"/>
          </a:xfrm>
          <a:prstGeom prst="rect">
            <a:avLst/>
          </a:prstGeom>
          <a:noFill/>
        </p:spPr>
        <p:txBody>
          <a:bodyPr wrap="square" rtlCol="0">
            <a:spAutoFit/>
          </a:bodyPr>
          <a:lstStyle/>
          <a:p>
            <a:r>
              <a:rPr lang="fr-FR" sz="3200" b="1" dirty="0">
                <a:solidFill>
                  <a:schemeClr val="tx2"/>
                </a:solidFill>
                <a:latin typeface="Lato Regular"/>
                <a:cs typeface="Lato Regular"/>
              </a:rPr>
              <a:t>TP 2 :</a:t>
            </a:r>
          </a:p>
          <a:p>
            <a:endParaRPr lang="fr-FR" sz="3200" b="1" dirty="0">
              <a:solidFill>
                <a:schemeClr val="tx2"/>
              </a:solidFill>
              <a:latin typeface="Lato Regular"/>
              <a:cs typeface="Lato Regular"/>
            </a:endParaRPr>
          </a:p>
          <a:p>
            <a:pPr marL="571500" indent="-571500">
              <a:buFontTx/>
              <a:buChar char="-"/>
            </a:pPr>
            <a:r>
              <a:rPr lang="fr-FR" sz="3200" dirty="0">
                <a:solidFill>
                  <a:schemeClr val="tx2"/>
                </a:solidFill>
                <a:latin typeface="Lato Regular"/>
                <a:cs typeface="Lato Regular"/>
              </a:rPr>
              <a:t>Démarrage de l’application </a:t>
            </a:r>
            <a:r>
              <a:rPr lang="fr-FR" sz="3200" dirty="0" err="1">
                <a:solidFill>
                  <a:schemeClr val="tx2"/>
                </a:solidFill>
                <a:latin typeface="Lato Regular"/>
                <a:cs typeface="Lato Regular"/>
              </a:rPr>
              <a:t>FuSIIon</a:t>
            </a:r>
            <a:r>
              <a:rPr lang="fr-FR" sz="3200" dirty="0">
                <a:solidFill>
                  <a:schemeClr val="tx2"/>
                </a:solidFill>
                <a:latin typeface="Lato Regular"/>
                <a:cs typeface="Lato Regular"/>
              </a:rPr>
              <a:t> </a:t>
            </a:r>
          </a:p>
          <a:p>
            <a:pPr marL="571500" indent="-571500">
              <a:buFontTx/>
              <a:buChar char="-"/>
            </a:pPr>
            <a:endParaRPr lang="fr-FR" sz="3200" dirty="0" smtClean="0">
              <a:solidFill>
                <a:schemeClr val="tx2"/>
              </a:solidFill>
              <a:latin typeface="Lato Regular"/>
              <a:cs typeface="Lato Regular"/>
            </a:endParaRPr>
          </a:p>
          <a:p>
            <a:pPr marL="571500" indent="-571500">
              <a:buFontTx/>
              <a:buChar char="-"/>
            </a:pPr>
            <a:r>
              <a:rPr lang="fr-FR" sz="3200" dirty="0" smtClean="0">
                <a:solidFill>
                  <a:schemeClr val="tx2"/>
                </a:solidFill>
                <a:latin typeface="Lato Regular"/>
                <a:cs typeface="Lato Regular"/>
              </a:rPr>
              <a:t>Paramétrage </a:t>
            </a:r>
            <a:r>
              <a:rPr lang="fr-FR" sz="3200" dirty="0">
                <a:solidFill>
                  <a:schemeClr val="tx2"/>
                </a:solidFill>
                <a:latin typeface="Lato Regular"/>
                <a:cs typeface="Lato Regular"/>
              </a:rPr>
              <a:t>du Chaos </a:t>
            </a:r>
            <a:r>
              <a:rPr lang="fr-FR" sz="3200" dirty="0" smtClean="0">
                <a:solidFill>
                  <a:schemeClr val="tx2"/>
                </a:solidFill>
                <a:latin typeface="Lato Regular"/>
                <a:cs typeface="Lato Regular"/>
              </a:rPr>
              <a:t>Monkey</a:t>
            </a:r>
          </a:p>
          <a:p>
            <a:r>
              <a:rPr lang="fr-FR" sz="3200" dirty="0" smtClean="0">
                <a:solidFill>
                  <a:schemeClr val="tx2"/>
                </a:solidFill>
                <a:latin typeface="Lato Regular"/>
                <a:cs typeface="Lato Regular"/>
              </a:rPr>
              <a:t> </a:t>
            </a:r>
            <a:endParaRPr lang="fr-FR" sz="3200" dirty="0">
              <a:solidFill>
                <a:schemeClr val="tx2"/>
              </a:solidFill>
              <a:latin typeface="Lato Regular"/>
              <a:cs typeface="Lato Regular"/>
            </a:endParaRPr>
          </a:p>
          <a:p>
            <a:pPr marL="571500" indent="-571500">
              <a:buFontTx/>
              <a:buChar char="-"/>
            </a:pPr>
            <a:r>
              <a:rPr lang="fr-FR" sz="3200" dirty="0">
                <a:solidFill>
                  <a:schemeClr val="tx2"/>
                </a:solidFill>
                <a:latin typeface="Lato Regular"/>
                <a:cs typeface="Lato Regular"/>
              </a:rPr>
              <a:t>Lancement </a:t>
            </a:r>
            <a:r>
              <a:rPr lang="fr-FR" sz="3200" dirty="0" smtClean="0">
                <a:solidFill>
                  <a:schemeClr val="tx2"/>
                </a:solidFill>
                <a:latin typeface="Lato Regular"/>
                <a:cs typeface="Lato Regular"/>
              </a:rPr>
              <a:t>de tirs </a:t>
            </a:r>
            <a:r>
              <a:rPr lang="fr-FR" sz="3200" dirty="0">
                <a:solidFill>
                  <a:schemeClr val="tx2"/>
                </a:solidFill>
                <a:latin typeface="Lato Regular"/>
                <a:cs typeface="Lato Regular"/>
              </a:rPr>
              <a:t>de </a:t>
            </a:r>
            <a:r>
              <a:rPr lang="fr-FR" sz="3200" dirty="0" smtClean="0">
                <a:solidFill>
                  <a:schemeClr val="tx2"/>
                </a:solidFill>
                <a:latin typeface="Lato Regular"/>
                <a:cs typeface="Lato Regular"/>
              </a:rPr>
              <a:t>charge</a:t>
            </a:r>
          </a:p>
          <a:p>
            <a:pPr marL="571500" indent="-571500">
              <a:buFontTx/>
              <a:buChar char="-"/>
            </a:pPr>
            <a:endParaRPr lang="fr-FR" sz="3200" dirty="0">
              <a:solidFill>
                <a:schemeClr val="tx2"/>
              </a:solidFill>
              <a:latin typeface="Lato Regular"/>
              <a:cs typeface="Lato Regular"/>
            </a:endParaRPr>
          </a:p>
          <a:p>
            <a:pPr marL="571500" indent="-571500">
              <a:buFontTx/>
              <a:buChar char="-"/>
            </a:pPr>
            <a:r>
              <a:rPr lang="fr-FR" sz="3200" dirty="0">
                <a:solidFill>
                  <a:schemeClr val="tx2"/>
                </a:solidFill>
                <a:latin typeface="Lato Regular"/>
                <a:cs typeface="Lato Regular"/>
              </a:rPr>
              <a:t>Analyse des résultats</a:t>
            </a:r>
          </a:p>
          <a:p>
            <a:pPr marL="571500" indent="-571500">
              <a:buFontTx/>
              <a:buChar char="-"/>
            </a:pPr>
            <a:endParaRPr lang="fr-FR" sz="2400" dirty="0">
              <a:solidFill>
                <a:schemeClr val="tx2"/>
              </a:solidFill>
              <a:latin typeface="Lato Light"/>
              <a:cs typeface="Lato Light"/>
            </a:endParaRPr>
          </a:p>
        </p:txBody>
      </p:sp>
      <p:sp>
        <p:nvSpPr>
          <p:cNvPr id="3" name="Rectangle 2">
            <a:extLst>
              <a:ext uri="{FF2B5EF4-FFF2-40B4-BE49-F238E27FC236}">
                <a16:creationId xmlns:a16="http://schemas.microsoft.com/office/drawing/2014/main" id="{D8CFA39F-6C2B-49F4-8A31-81A8E0889A9A}"/>
              </a:ext>
            </a:extLst>
          </p:cNvPr>
          <p:cNvSpPr/>
          <p:nvPr/>
        </p:nvSpPr>
        <p:spPr>
          <a:xfrm>
            <a:off x="8735647" y="473048"/>
            <a:ext cx="2908104" cy="369332"/>
          </a:xfrm>
          <a:prstGeom prst="rect">
            <a:avLst/>
          </a:prstGeom>
        </p:spPr>
        <p:txBody>
          <a:bodyPr wrap="none">
            <a:spAutoFit/>
          </a:bodyPr>
          <a:lstStyle/>
          <a:p>
            <a:r>
              <a:rPr lang="fr-FR" b="1" dirty="0">
                <a:latin typeface="Lato Regular" panose="020F0502020204030203" pitchFamily="34" charset="0"/>
                <a:ea typeface="Lato Regular" panose="020F0502020204030203" pitchFamily="34" charset="0"/>
                <a:cs typeface="Lato Regular" panose="020F0502020204030203" pitchFamily="34" charset="0"/>
              </a:rPr>
              <a:t>Chaos Monkey et </a:t>
            </a:r>
            <a:r>
              <a:rPr lang="fr-FR" b="1" dirty="0" err="1">
                <a:latin typeface="Lato Regular" panose="020F0502020204030203" pitchFamily="34" charset="0"/>
                <a:ea typeface="Lato Regular" panose="020F0502020204030203" pitchFamily="34" charset="0"/>
                <a:cs typeface="Lato Regular" panose="020F0502020204030203" pitchFamily="34" charset="0"/>
              </a:rPr>
              <a:t>Gatling</a:t>
            </a:r>
            <a:endParaRPr lang="fr-FR" dirty="0"/>
          </a:p>
        </p:txBody>
      </p:sp>
    </p:spTree>
    <p:extLst>
      <p:ext uri="{BB962C8B-B14F-4D97-AF65-F5344CB8AC3E}">
        <p14:creationId xmlns:p14="http://schemas.microsoft.com/office/powerpoint/2010/main" val="317075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6286173" cy="883356"/>
            <a:chOff x="0" y="-9760"/>
            <a:chExt cx="5034180" cy="785565"/>
          </a:xfrm>
        </p:grpSpPr>
        <p:sp>
          <p:nvSpPr>
            <p:cNvPr id="203" name="ZoneTexte 202"/>
            <p:cNvSpPr txBox="1"/>
            <p:nvPr/>
          </p:nvSpPr>
          <p:spPr>
            <a:xfrm>
              <a:off x="109500" y="-9760"/>
              <a:ext cx="492468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Analyse </a:t>
              </a:r>
              <a:r>
                <a:rPr lang="fr-FR" sz="4000" b="1" dirty="0" smtClean="0">
                  <a:latin typeface="Lato Regular" panose="020F0502020204030203" pitchFamily="34" charset="0"/>
                  <a:ea typeface="Lato Regular" panose="020F0502020204030203" pitchFamily="34" charset="0"/>
                  <a:cs typeface="Lato Regular" panose="020F0502020204030203" pitchFamily="34" charset="0"/>
                </a:rPr>
                <a:t>des tirs de charges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9" y="1350474"/>
            <a:ext cx="5039666"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smtClean="0">
                <a:solidFill>
                  <a:schemeClr val="tx2"/>
                </a:solidFill>
                <a:latin typeface="Lato Regular"/>
                <a:cs typeface="Lato Regular"/>
              </a:rPr>
              <a:t>Résultat du tir de charge de référence :</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266" y="2171615"/>
            <a:ext cx="9433528" cy="3805190"/>
          </a:xfrm>
          <a:prstGeom prst="rect">
            <a:avLst/>
          </a:prstGeom>
        </p:spPr>
      </p:pic>
    </p:spTree>
    <p:extLst>
      <p:ext uri="{BB962C8B-B14F-4D97-AF65-F5344CB8AC3E}">
        <p14:creationId xmlns:p14="http://schemas.microsoft.com/office/powerpoint/2010/main" val="230209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6286173" cy="883356"/>
            <a:chOff x="0" y="-9760"/>
            <a:chExt cx="5034180" cy="785565"/>
          </a:xfrm>
        </p:grpSpPr>
        <p:sp>
          <p:nvSpPr>
            <p:cNvPr id="203" name="ZoneTexte 202"/>
            <p:cNvSpPr txBox="1"/>
            <p:nvPr/>
          </p:nvSpPr>
          <p:spPr>
            <a:xfrm>
              <a:off x="109500" y="-9760"/>
              <a:ext cx="492468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Analyse </a:t>
              </a:r>
              <a:r>
                <a:rPr lang="fr-FR" sz="4000" b="1" dirty="0" smtClean="0">
                  <a:latin typeface="Lato Regular" panose="020F0502020204030203" pitchFamily="34" charset="0"/>
                  <a:ea typeface="Lato Regular" panose="020F0502020204030203" pitchFamily="34" charset="0"/>
                  <a:cs typeface="Lato Regular" panose="020F0502020204030203" pitchFamily="34" charset="0"/>
                </a:rPr>
                <a:t>des tirs de charges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9" y="1350474"/>
            <a:ext cx="5625454"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smtClean="0">
                <a:solidFill>
                  <a:schemeClr val="tx2"/>
                </a:solidFill>
                <a:latin typeface="Lato Regular"/>
                <a:cs typeface="Lato Regular"/>
              </a:rPr>
              <a:t>Résultat du tir de charge avec de la latence:</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266" y="2171615"/>
            <a:ext cx="9433528" cy="3805190"/>
          </a:xfrm>
          <a:prstGeom prst="rect">
            <a:avLst/>
          </a:prstGeom>
        </p:spPr>
      </p:pic>
    </p:spTree>
    <p:extLst>
      <p:ext uri="{BB962C8B-B14F-4D97-AF65-F5344CB8AC3E}">
        <p14:creationId xmlns:p14="http://schemas.microsoft.com/office/powerpoint/2010/main" val="2242420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6286173" cy="883356"/>
            <a:chOff x="0" y="-9760"/>
            <a:chExt cx="5034180" cy="785565"/>
          </a:xfrm>
        </p:grpSpPr>
        <p:sp>
          <p:nvSpPr>
            <p:cNvPr id="203" name="ZoneTexte 202"/>
            <p:cNvSpPr txBox="1"/>
            <p:nvPr/>
          </p:nvSpPr>
          <p:spPr>
            <a:xfrm>
              <a:off x="109500" y="-9760"/>
              <a:ext cx="4924680"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Analyse </a:t>
              </a:r>
              <a:r>
                <a:rPr lang="fr-FR" sz="4000" b="1" dirty="0" smtClean="0">
                  <a:latin typeface="Lato Regular" panose="020F0502020204030203" pitchFamily="34" charset="0"/>
                  <a:ea typeface="Lato Regular" panose="020F0502020204030203" pitchFamily="34" charset="0"/>
                  <a:cs typeface="Lato Regular" panose="020F0502020204030203" pitchFamily="34" charset="0"/>
                </a:rPr>
                <a:t>des tirs de charges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8" y="1350474"/>
            <a:ext cx="6682730"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000" dirty="0" smtClean="0">
                <a:solidFill>
                  <a:schemeClr val="tx2"/>
                </a:solidFill>
                <a:latin typeface="Lato Regular"/>
                <a:cs typeface="Lato Regular"/>
              </a:rPr>
              <a:t>Résultat du tir de charge avec du </a:t>
            </a:r>
            <a:r>
              <a:rPr lang="fr-FR" sz="2000" dirty="0" err="1" smtClean="0">
                <a:solidFill>
                  <a:schemeClr val="tx2"/>
                </a:solidFill>
                <a:latin typeface="Lato Regular"/>
                <a:cs typeface="Lato Regular"/>
              </a:rPr>
              <a:t>killing</a:t>
            </a:r>
            <a:r>
              <a:rPr lang="fr-FR" sz="2000" dirty="0" smtClean="0">
                <a:solidFill>
                  <a:schemeClr val="tx2"/>
                </a:solidFill>
                <a:latin typeface="Lato Regular"/>
                <a:cs typeface="Lato Regular"/>
              </a:rPr>
              <a:t> d’application</a:t>
            </a:r>
            <a:endParaRPr lang="fr-FR" sz="2000" dirty="0">
              <a:solidFill>
                <a:schemeClr val="tx2"/>
              </a:solidFill>
              <a:latin typeface="Lato Regular"/>
              <a:cs typeface="Lato Regular"/>
            </a:endParaRPr>
          </a:p>
          <a:p>
            <a:pPr marL="0" indent="0" algn="ctr">
              <a:buNone/>
            </a:pPr>
            <a:endParaRPr lang="fr-FR" sz="16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266" y="2171615"/>
            <a:ext cx="9433528" cy="3805190"/>
          </a:xfrm>
          <a:prstGeom prst="rect">
            <a:avLst/>
          </a:prstGeom>
        </p:spPr>
      </p:pic>
    </p:spTree>
    <p:extLst>
      <p:ext uri="{BB962C8B-B14F-4D97-AF65-F5344CB8AC3E}">
        <p14:creationId xmlns:p14="http://schemas.microsoft.com/office/powerpoint/2010/main" val="289825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2943332" cy="883356"/>
            <a:chOff x="0" y="-9760"/>
            <a:chExt cx="2357120" cy="785565"/>
          </a:xfrm>
        </p:grpSpPr>
        <p:sp>
          <p:nvSpPr>
            <p:cNvPr id="203" name="ZoneTexte 202"/>
            <p:cNvSpPr txBox="1"/>
            <p:nvPr/>
          </p:nvSpPr>
          <p:spPr>
            <a:xfrm>
              <a:off x="109500" y="-9760"/>
              <a:ext cx="1535609"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Constat</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64" y="1095341"/>
            <a:ext cx="2264675" cy="1983831"/>
          </a:xfrm>
          <a:prstGeom prst="rect">
            <a:avLst/>
          </a:prstGeom>
        </p:spPr>
      </p:pic>
      <p:sp>
        <p:nvSpPr>
          <p:cNvPr id="12" name="ZoneTexte 11"/>
          <p:cNvSpPr txBox="1"/>
          <p:nvPr/>
        </p:nvSpPr>
        <p:spPr>
          <a:xfrm>
            <a:off x="3400808" y="1186527"/>
            <a:ext cx="7288922" cy="1754326"/>
          </a:xfrm>
          <a:prstGeom prst="rect">
            <a:avLst/>
          </a:prstGeom>
          <a:noFill/>
        </p:spPr>
        <p:txBody>
          <a:bodyPr wrap="square" rtlCol="0">
            <a:spAutoFit/>
          </a:bodyPr>
          <a:lstStyle/>
          <a:p>
            <a:r>
              <a:rPr lang="fr-FR" sz="3600" b="1" dirty="0">
                <a:solidFill>
                  <a:schemeClr val="tx2"/>
                </a:solidFill>
                <a:latin typeface="Lato Light"/>
                <a:cs typeface="Lato Light"/>
              </a:rPr>
              <a:t>Objectif atelier : </a:t>
            </a:r>
            <a:r>
              <a:rPr lang="fr-FR" sz="3600" dirty="0">
                <a:solidFill>
                  <a:schemeClr val="tx2"/>
                </a:solidFill>
                <a:latin typeface="Lato Light"/>
                <a:cs typeface="Lato Light"/>
              </a:rPr>
              <a:t>Faire un premier </a:t>
            </a:r>
            <a:r>
              <a:rPr lang="fr-FR" sz="3600" b="1" dirty="0">
                <a:solidFill>
                  <a:schemeClr val="tx2"/>
                </a:solidFill>
                <a:latin typeface="Lato Light"/>
                <a:cs typeface="Lato Light"/>
              </a:rPr>
              <a:t>constat</a:t>
            </a:r>
            <a:r>
              <a:rPr lang="fr-FR" sz="3600" dirty="0">
                <a:solidFill>
                  <a:schemeClr val="tx2"/>
                </a:solidFill>
                <a:latin typeface="Lato Light"/>
                <a:cs typeface="Lato Light"/>
              </a:rPr>
              <a:t> de la </a:t>
            </a:r>
            <a:r>
              <a:rPr lang="fr-FR" sz="3600" b="1" dirty="0">
                <a:solidFill>
                  <a:schemeClr val="tx2"/>
                </a:solidFill>
                <a:latin typeface="Lato Light"/>
                <a:cs typeface="Lato Light"/>
              </a:rPr>
              <a:t>résilience</a:t>
            </a:r>
            <a:r>
              <a:rPr lang="fr-FR" sz="3600" dirty="0">
                <a:solidFill>
                  <a:schemeClr val="tx2"/>
                </a:solidFill>
                <a:latin typeface="Lato Light"/>
                <a:cs typeface="Lato Light"/>
              </a:rPr>
              <a:t> de notre applicatif</a:t>
            </a:r>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35785" t="16772" r="32611" b="42316"/>
          <a:stretch/>
        </p:blipFill>
        <p:spPr>
          <a:xfrm>
            <a:off x="2387797" y="3568325"/>
            <a:ext cx="1467185" cy="1899301"/>
          </a:xfrm>
          <a:prstGeom prst="rect">
            <a:avLst/>
          </a:prstGeom>
        </p:spPr>
      </p:pic>
      <p:sp>
        <p:nvSpPr>
          <p:cNvPr id="13" name="ZoneTexte 12"/>
          <p:cNvSpPr txBox="1"/>
          <p:nvPr/>
        </p:nvSpPr>
        <p:spPr>
          <a:xfrm>
            <a:off x="4667522" y="3141911"/>
            <a:ext cx="6992877" cy="2862322"/>
          </a:xfrm>
          <a:prstGeom prst="rect">
            <a:avLst/>
          </a:prstGeom>
          <a:noFill/>
        </p:spPr>
        <p:txBody>
          <a:bodyPr wrap="square" rtlCol="0">
            <a:spAutoFit/>
          </a:bodyPr>
          <a:lstStyle/>
          <a:p>
            <a:r>
              <a:rPr lang="fr-FR" sz="3600" b="1" dirty="0">
                <a:solidFill>
                  <a:schemeClr val="tx2"/>
                </a:solidFill>
                <a:latin typeface="Lato Light"/>
                <a:cs typeface="Lato Light"/>
              </a:rPr>
              <a:t>Aller plus loin : </a:t>
            </a:r>
            <a:endParaRPr lang="fr-FR" sz="3600" dirty="0">
              <a:solidFill>
                <a:schemeClr val="tx2"/>
              </a:solidFill>
              <a:latin typeface="Lato Light"/>
              <a:cs typeface="Lato Light"/>
            </a:endParaRPr>
          </a:p>
          <a:p>
            <a:pPr marL="571500" indent="-571500">
              <a:buFontTx/>
              <a:buChar char="-"/>
            </a:pPr>
            <a:r>
              <a:rPr lang="fr-FR" sz="3600" dirty="0">
                <a:solidFill>
                  <a:schemeClr val="tx2"/>
                </a:solidFill>
                <a:latin typeface="Lato Light"/>
                <a:cs typeface="Lato Light"/>
              </a:rPr>
              <a:t>Tests de </a:t>
            </a:r>
            <a:r>
              <a:rPr lang="fr-FR" sz="3600" dirty="0" smtClean="0">
                <a:solidFill>
                  <a:schemeClr val="tx2"/>
                </a:solidFill>
                <a:latin typeface="Lato Light"/>
                <a:cs typeface="Lato Light"/>
              </a:rPr>
              <a:t>résilience avec </a:t>
            </a:r>
            <a:r>
              <a:rPr lang="fr-FR" sz="3600" dirty="0">
                <a:solidFill>
                  <a:schemeClr val="tx2"/>
                </a:solidFill>
                <a:latin typeface="Lato Light"/>
                <a:cs typeface="Lato Light"/>
              </a:rPr>
              <a:t>des </a:t>
            </a:r>
            <a:r>
              <a:rPr lang="fr-FR" sz="3600" b="1" dirty="0">
                <a:solidFill>
                  <a:schemeClr val="tx2"/>
                </a:solidFill>
                <a:latin typeface="Lato Light"/>
                <a:cs typeface="Lato Light"/>
              </a:rPr>
              <a:t>exceptions</a:t>
            </a:r>
            <a:r>
              <a:rPr lang="fr-FR" sz="3600" dirty="0">
                <a:solidFill>
                  <a:schemeClr val="tx2"/>
                </a:solidFill>
                <a:latin typeface="Lato Light"/>
                <a:cs typeface="Lato Light"/>
              </a:rPr>
              <a:t>, …</a:t>
            </a:r>
          </a:p>
          <a:p>
            <a:pPr marL="571500" indent="-571500">
              <a:buFontTx/>
              <a:buChar char="-"/>
            </a:pPr>
            <a:r>
              <a:rPr lang="fr-FR" sz="3600" dirty="0">
                <a:solidFill>
                  <a:schemeClr val="tx2"/>
                </a:solidFill>
                <a:latin typeface="Lato Light"/>
                <a:cs typeface="Lato Light"/>
              </a:rPr>
              <a:t>Utiliser des </a:t>
            </a:r>
            <a:r>
              <a:rPr lang="fr-FR" sz="3600" b="1" dirty="0">
                <a:solidFill>
                  <a:schemeClr val="tx2"/>
                </a:solidFill>
                <a:latin typeface="Lato Light"/>
                <a:cs typeface="Lato Light"/>
              </a:rPr>
              <a:t>assertions</a:t>
            </a:r>
            <a:r>
              <a:rPr lang="fr-FR" sz="3600" dirty="0">
                <a:solidFill>
                  <a:schemeClr val="tx2"/>
                </a:solidFill>
                <a:latin typeface="Lato Light"/>
                <a:cs typeface="Lato Light"/>
              </a:rPr>
              <a:t> dans les tests de </a:t>
            </a:r>
            <a:r>
              <a:rPr lang="fr-FR" sz="3600" dirty="0" smtClean="0">
                <a:solidFill>
                  <a:schemeClr val="tx2"/>
                </a:solidFill>
                <a:latin typeface="Lato Light"/>
                <a:cs typeface="Lato Light"/>
              </a:rPr>
              <a:t>charges</a:t>
            </a:r>
            <a:endParaRPr lang="fr-FR" sz="3600" dirty="0">
              <a:solidFill>
                <a:schemeClr val="tx2"/>
              </a:solidFill>
              <a:latin typeface="Lato Light"/>
              <a:cs typeface="Lato Light"/>
            </a:endParaRPr>
          </a:p>
        </p:txBody>
      </p:sp>
    </p:spTree>
    <p:extLst>
      <p:ext uri="{BB962C8B-B14F-4D97-AF65-F5344CB8AC3E}">
        <p14:creationId xmlns:p14="http://schemas.microsoft.com/office/powerpoint/2010/main" val="11482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8469013" cy="883356"/>
            <a:chOff x="0" y="-9760"/>
            <a:chExt cx="6782276" cy="785565"/>
          </a:xfrm>
        </p:grpSpPr>
        <p:sp>
          <p:nvSpPr>
            <p:cNvPr id="13" name="ZoneTexte 12"/>
            <p:cNvSpPr txBox="1"/>
            <p:nvPr/>
          </p:nvSpPr>
          <p:spPr>
            <a:xfrm>
              <a:off x="109500" y="-9760"/>
              <a:ext cx="6672776"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Chapitre 3 : Comment devenir résilient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Scénario</a:t>
            </a:r>
            <a:endParaRPr lang="fr-FR" sz="1800" dirty="0">
              <a:solidFill>
                <a:schemeClr val="tx2"/>
              </a:solidFill>
              <a:latin typeface="Lato Regular"/>
              <a:cs typeface="Lato Regular"/>
            </a:endParaRPr>
          </a:p>
          <a:p>
            <a:pPr marL="0" indent="0">
              <a:buNone/>
            </a:pPr>
            <a:endParaRPr lang="fr-FR" sz="1600" dirty="0">
              <a:solidFill>
                <a:schemeClr val="tx2"/>
              </a:solidFill>
              <a:latin typeface="Lato Light"/>
              <a:cs typeface="Lato Light"/>
            </a:endParaRPr>
          </a:p>
        </p:txBody>
      </p:sp>
      <p:sp>
        <p:nvSpPr>
          <p:cNvPr id="4" name="Rectangle 3"/>
          <p:cNvSpPr/>
          <p:nvPr/>
        </p:nvSpPr>
        <p:spPr>
          <a:xfrm>
            <a:off x="647700" y="2086553"/>
            <a:ext cx="11123122" cy="2246769"/>
          </a:xfrm>
          <a:prstGeom prst="rect">
            <a:avLst/>
          </a:prstGeom>
        </p:spPr>
        <p:txBody>
          <a:bodyPr wrap="square">
            <a:spAutoFit/>
          </a:bodyPr>
          <a:lstStyle/>
          <a:p>
            <a:r>
              <a:rPr lang="fr-FR" sz="2800" dirty="0">
                <a:latin typeface="Lato Light" panose="020F0502020204030203" pitchFamily="34" charset="0"/>
                <a:ea typeface="Lato Light" panose="020F0502020204030203" pitchFamily="34" charset="0"/>
                <a:cs typeface="Lato Light" panose="020F0502020204030203" pitchFamily="34" charset="0"/>
              </a:rPr>
              <a:t>« Le constat est fait : ok, notre applicatif répond... Mais est vraiment très sensible aux pannes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Comment rendre notre application vraiment résiliente ? Comment palier à ce genre de problèmes ? »</a:t>
            </a:r>
          </a:p>
        </p:txBody>
      </p:sp>
      <p:pic>
        <p:nvPicPr>
          <p:cNvPr id="6146" name="Picture 2" descr="Hear-No-Evil Monkey on Google Android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4712" y="210157"/>
            <a:ext cx="114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8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743811" cy="883356"/>
            <a:chOff x="0" y="-9760"/>
            <a:chExt cx="2998171" cy="785565"/>
          </a:xfrm>
        </p:grpSpPr>
        <p:sp>
          <p:nvSpPr>
            <p:cNvPr id="203" name="ZoneTexte 202"/>
            <p:cNvSpPr txBox="1"/>
            <p:nvPr/>
          </p:nvSpPr>
          <p:spPr>
            <a:xfrm>
              <a:off x="109500" y="-9760"/>
              <a:ext cx="2888671"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Poste de travail</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1" y="2764283"/>
            <a:ext cx="3612215" cy="3164262"/>
          </a:xfrm>
          <a:prstGeom prst="rect">
            <a:avLst/>
          </a:prstGeom>
        </p:spPr>
      </p:pic>
      <p:sp>
        <p:nvSpPr>
          <p:cNvPr id="12" name="ZoneTexte 11"/>
          <p:cNvSpPr txBox="1"/>
          <p:nvPr/>
        </p:nvSpPr>
        <p:spPr>
          <a:xfrm>
            <a:off x="895402" y="1465815"/>
            <a:ext cx="5001964" cy="1200329"/>
          </a:xfrm>
          <a:prstGeom prst="rect">
            <a:avLst/>
          </a:prstGeom>
          <a:noFill/>
        </p:spPr>
        <p:txBody>
          <a:bodyPr wrap="square" rtlCol="0">
            <a:spAutoFit/>
          </a:bodyPr>
          <a:lstStyle/>
          <a:p>
            <a:r>
              <a:rPr lang="fr-FR" sz="3600" dirty="0">
                <a:solidFill>
                  <a:schemeClr val="tx2"/>
                </a:solidFill>
                <a:latin typeface="Lato Regular"/>
                <a:cs typeface="Lato Regular"/>
              </a:rPr>
              <a:t>Configuration optimale Docker / </a:t>
            </a:r>
            <a:r>
              <a:rPr lang="fr-FR" sz="3600" dirty="0" err="1">
                <a:solidFill>
                  <a:schemeClr val="tx2"/>
                </a:solidFill>
                <a:latin typeface="Lato Regular"/>
                <a:cs typeface="Lato Regular"/>
              </a:rPr>
              <a:t>Kube</a:t>
            </a:r>
            <a:endParaRPr lang="fr-FR" sz="3600" dirty="0">
              <a:solidFill>
                <a:schemeClr val="tx2"/>
              </a:solidFill>
              <a:latin typeface="Lato Regular"/>
              <a:cs typeface="Lato Regular"/>
            </a:endParaRPr>
          </a:p>
        </p:txBody>
      </p:sp>
      <p:graphicFrame>
        <p:nvGraphicFramePr>
          <p:cNvPr id="3" name="Tableau 2"/>
          <p:cNvGraphicFramePr>
            <a:graphicFrameLocks noGrp="1"/>
          </p:cNvGraphicFramePr>
          <p:nvPr>
            <p:extLst>
              <p:ext uri="{D42A27DB-BD31-4B8C-83A1-F6EECF244321}">
                <p14:modId xmlns:p14="http://schemas.microsoft.com/office/powerpoint/2010/main" val="213062846"/>
              </p:ext>
            </p:extLst>
          </p:nvPr>
        </p:nvGraphicFramePr>
        <p:xfrm>
          <a:off x="4762240" y="3952469"/>
          <a:ext cx="6890204" cy="1981200"/>
        </p:xfrm>
        <a:graphic>
          <a:graphicData uri="http://schemas.openxmlformats.org/drawingml/2006/table">
            <a:tbl>
              <a:tblPr firstRow="1" bandRow="1">
                <a:tableStyleId>{5C22544A-7EE6-4342-B048-85BDC9FD1C3A}</a:tableStyleId>
              </a:tblPr>
              <a:tblGrid>
                <a:gridCol w="1722551">
                  <a:extLst>
                    <a:ext uri="{9D8B030D-6E8A-4147-A177-3AD203B41FA5}">
                      <a16:colId xmlns:a16="http://schemas.microsoft.com/office/drawing/2014/main" val="1521375577"/>
                    </a:ext>
                  </a:extLst>
                </a:gridCol>
                <a:gridCol w="1722551">
                  <a:extLst>
                    <a:ext uri="{9D8B030D-6E8A-4147-A177-3AD203B41FA5}">
                      <a16:colId xmlns:a16="http://schemas.microsoft.com/office/drawing/2014/main" val="63032116"/>
                    </a:ext>
                  </a:extLst>
                </a:gridCol>
                <a:gridCol w="1722551">
                  <a:extLst>
                    <a:ext uri="{9D8B030D-6E8A-4147-A177-3AD203B41FA5}">
                      <a16:colId xmlns:a16="http://schemas.microsoft.com/office/drawing/2014/main" val="4099034887"/>
                    </a:ext>
                  </a:extLst>
                </a:gridCol>
                <a:gridCol w="1722551">
                  <a:extLst>
                    <a:ext uri="{9D8B030D-6E8A-4147-A177-3AD203B41FA5}">
                      <a16:colId xmlns:a16="http://schemas.microsoft.com/office/drawing/2014/main" val="3691924117"/>
                    </a:ext>
                  </a:extLst>
                </a:gridCol>
              </a:tblGrid>
              <a:tr h="370840">
                <a:tc>
                  <a:txBody>
                    <a:bodyPr/>
                    <a:lstStyle/>
                    <a:p>
                      <a:pPr algn="ctr"/>
                      <a:r>
                        <a:rPr lang="fr-FR" sz="2000" dirty="0"/>
                        <a:t>CPU</a:t>
                      </a:r>
                    </a:p>
                  </a:txBody>
                  <a:tcPr/>
                </a:tc>
                <a:tc>
                  <a:txBody>
                    <a:bodyPr/>
                    <a:lstStyle/>
                    <a:p>
                      <a:pPr algn="ctr"/>
                      <a:r>
                        <a:rPr lang="fr-FR" sz="2000" dirty="0"/>
                        <a:t>RAM</a:t>
                      </a:r>
                    </a:p>
                  </a:txBody>
                  <a:tcPr/>
                </a:tc>
                <a:tc>
                  <a:txBody>
                    <a:bodyPr/>
                    <a:lstStyle/>
                    <a:p>
                      <a:pPr algn="ctr"/>
                      <a:r>
                        <a:rPr lang="fr-FR" sz="2000" dirty="0"/>
                        <a:t>TP2</a:t>
                      </a:r>
                    </a:p>
                  </a:txBody>
                  <a:tcPr/>
                </a:tc>
                <a:tc>
                  <a:txBody>
                    <a:bodyPr/>
                    <a:lstStyle/>
                    <a:p>
                      <a:pPr algn="ctr"/>
                      <a:r>
                        <a:rPr lang="fr-FR" sz="2000" dirty="0"/>
                        <a:t>TP3</a:t>
                      </a:r>
                    </a:p>
                  </a:txBody>
                  <a:tcPr/>
                </a:tc>
                <a:extLst>
                  <a:ext uri="{0D108BD9-81ED-4DB2-BD59-A6C34878D82A}">
                    <a16:rowId xmlns:a16="http://schemas.microsoft.com/office/drawing/2014/main" val="2932267673"/>
                  </a:ext>
                </a:extLst>
              </a:tr>
              <a:tr h="370840">
                <a:tc>
                  <a:txBody>
                    <a:bodyPr/>
                    <a:lstStyle/>
                    <a:p>
                      <a:pPr algn="ctr"/>
                      <a:r>
                        <a:rPr lang="fr-FR" sz="2000" dirty="0"/>
                        <a:t>2</a:t>
                      </a:r>
                    </a:p>
                  </a:txBody>
                  <a:tcPr/>
                </a:tc>
                <a:tc>
                  <a:txBody>
                    <a:bodyPr/>
                    <a:lstStyle/>
                    <a:p>
                      <a:pPr algn="ctr"/>
                      <a:r>
                        <a:rPr lang="fr-FR" sz="2000" dirty="0"/>
                        <a:t>2Gb</a:t>
                      </a:r>
                    </a:p>
                  </a:txBody>
                  <a:tcPr/>
                </a:tc>
                <a:tc>
                  <a:txBody>
                    <a:bodyPr/>
                    <a:lstStyle/>
                    <a:p>
                      <a:pPr algn="ctr"/>
                      <a:r>
                        <a:rPr lang="fr-FR" sz="2000" b="1" i="0" kern="1200" dirty="0">
                          <a:solidFill>
                            <a:schemeClr val="accent6"/>
                          </a:solidFill>
                          <a:effectLst/>
                          <a:latin typeface="+mn-lt"/>
                          <a:ea typeface="+mn-ea"/>
                          <a:cs typeface="+mn-cs"/>
                        </a:rPr>
                        <a:t>✅</a:t>
                      </a:r>
                      <a:endParaRPr lang="fr-FR" sz="2000" b="1" dirty="0">
                        <a:solidFill>
                          <a:schemeClr val="accent6"/>
                        </a:solidFill>
                      </a:endParaRPr>
                    </a:p>
                  </a:txBody>
                  <a:tcPr/>
                </a:tc>
                <a:tc>
                  <a:txBody>
                    <a:bodyPr/>
                    <a:lstStyle/>
                    <a:p>
                      <a:pPr algn="ctr"/>
                      <a:r>
                        <a:rPr lang="fr-FR" sz="2000" b="0" i="0" kern="1200" dirty="0">
                          <a:solidFill>
                            <a:srgbClr val="C00000"/>
                          </a:solidFill>
                          <a:effectLst/>
                          <a:latin typeface="+mn-lt"/>
                          <a:ea typeface="+mn-ea"/>
                          <a:cs typeface="+mn-cs"/>
                        </a:rPr>
                        <a:t>💥</a:t>
                      </a:r>
                      <a:endParaRPr lang="fr-FR" sz="3600" dirty="0">
                        <a:solidFill>
                          <a:srgbClr val="C00000"/>
                        </a:solidFill>
                      </a:endParaRPr>
                    </a:p>
                  </a:txBody>
                  <a:tcPr/>
                </a:tc>
                <a:extLst>
                  <a:ext uri="{0D108BD9-81ED-4DB2-BD59-A6C34878D82A}">
                    <a16:rowId xmlns:a16="http://schemas.microsoft.com/office/drawing/2014/main" val="3127356858"/>
                  </a:ext>
                </a:extLst>
              </a:tr>
              <a:tr h="370840">
                <a:tc>
                  <a:txBody>
                    <a:bodyPr/>
                    <a:lstStyle/>
                    <a:p>
                      <a:pPr algn="ctr"/>
                      <a:r>
                        <a:rPr lang="fr-FR" sz="2000" dirty="0"/>
                        <a:t>2</a:t>
                      </a:r>
                    </a:p>
                  </a:txBody>
                  <a:tcPr/>
                </a:tc>
                <a:tc>
                  <a:txBody>
                    <a:bodyPr/>
                    <a:lstStyle/>
                    <a:p>
                      <a:pPr algn="ctr"/>
                      <a:r>
                        <a:rPr lang="fr-FR" sz="2000" dirty="0"/>
                        <a:t>4Gb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i="0" kern="1200" dirty="0">
                          <a:solidFill>
                            <a:schemeClr val="accent6"/>
                          </a:solidFill>
                          <a:effectLst/>
                          <a:latin typeface="+mn-lt"/>
                          <a:ea typeface="+mn-ea"/>
                          <a:cs typeface="+mn-cs"/>
                        </a:rPr>
                        <a:t>✅</a:t>
                      </a:r>
                      <a:endParaRPr lang="fr-FR" sz="20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0" i="0" kern="1200" dirty="0" smtClean="0">
                          <a:solidFill>
                            <a:srgbClr val="C00000"/>
                          </a:solidFill>
                          <a:effectLst/>
                          <a:latin typeface="+mn-lt"/>
                          <a:ea typeface="+mn-ea"/>
                          <a:cs typeface="+mn-cs"/>
                        </a:rPr>
                        <a:t>💥</a:t>
                      </a:r>
                      <a:endParaRPr lang="fr-FR" sz="3600" dirty="0" smtClean="0">
                        <a:solidFill>
                          <a:srgbClr val="C00000"/>
                        </a:solidFill>
                      </a:endParaRPr>
                    </a:p>
                  </a:txBody>
                  <a:tcPr/>
                </a:tc>
                <a:extLst>
                  <a:ext uri="{0D108BD9-81ED-4DB2-BD59-A6C34878D82A}">
                    <a16:rowId xmlns:a16="http://schemas.microsoft.com/office/drawing/2014/main" val="2806126329"/>
                  </a:ext>
                </a:extLst>
              </a:tr>
              <a:tr h="370840">
                <a:tc>
                  <a:txBody>
                    <a:bodyPr/>
                    <a:lstStyle/>
                    <a:p>
                      <a:pPr algn="ctr"/>
                      <a:r>
                        <a:rPr lang="fr-FR" sz="2000" dirty="0"/>
                        <a:t>2</a:t>
                      </a:r>
                    </a:p>
                  </a:txBody>
                  <a:tcPr/>
                </a:tc>
                <a:tc>
                  <a:txBody>
                    <a:bodyPr/>
                    <a:lstStyle/>
                    <a:p>
                      <a:pPr algn="ctr"/>
                      <a:r>
                        <a:rPr lang="fr-FR" sz="2000" dirty="0"/>
                        <a:t>6Gb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i="0" kern="1200" dirty="0">
                          <a:solidFill>
                            <a:schemeClr val="accent6"/>
                          </a:solidFill>
                          <a:effectLst/>
                          <a:latin typeface="+mn-lt"/>
                          <a:ea typeface="+mn-ea"/>
                          <a:cs typeface="+mn-cs"/>
                        </a:rPr>
                        <a:t>✅</a:t>
                      </a:r>
                      <a:endParaRPr lang="fr-FR" sz="20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i="0" kern="1200" dirty="0">
                          <a:solidFill>
                            <a:schemeClr val="accent4">
                              <a:lumMod val="75000"/>
                            </a:schemeClr>
                          </a:solidFill>
                          <a:effectLst/>
                          <a:latin typeface="+mn-lt"/>
                          <a:ea typeface="+mn-ea"/>
                          <a:cs typeface="+mn-cs"/>
                        </a:rPr>
                        <a:t>✅</a:t>
                      </a:r>
                      <a:endParaRPr lang="fr-FR" sz="2000" b="1" dirty="0">
                        <a:solidFill>
                          <a:schemeClr val="accent4">
                            <a:lumMod val="75000"/>
                          </a:schemeClr>
                        </a:solidFill>
                      </a:endParaRPr>
                    </a:p>
                  </a:txBody>
                  <a:tcPr/>
                </a:tc>
                <a:extLst>
                  <a:ext uri="{0D108BD9-81ED-4DB2-BD59-A6C34878D82A}">
                    <a16:rowId xmlns:a16="http://schemas.microsoft.com/office/drawing/2014/main" val="3084385605"/>
                  </a:ext>
                </a:extLst>
              </a:tr>
              <a:tr h="370840">
                <a:tc>
                  <a:txBody>
                    <a:bodyPr/>
                    <a:lstStyle/>
                    <a:p>
                      <a:pPr algn="ctr"/>
                      <a:r>
                        <a:rPr lang="fr-FR" sz="2000" dirty="0"/>
                        <a:t>3</a:t>
                      </a:r>
                    </a:p>
                  </a:txBody>
                  <a:tcPr/>
                </a:tc>
                <a:tc>
                  <a:txBody>
                    <a:bodyPr/>
                    <a:lstStyle/>
                    <a:p>
                      <a:pPr algn="ctr"/>
                      <a:r>
                        <a:rPr lang="fr-FR" sz="2000" dirty="0"/>
                        <a:t>8Gb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i="0" kern="1200" dirty="0">
                          <a:solidFill>
                            <a:schemeClr val="accent6"/>
                          </a:solidFill>
                          <a:effectLst/>
                          <a:latin typeface="+mn-lt"/>
                          <a:ea typeface="+mn-ea"/>
                          <a:cs typeface="+mn-cs"/>
                        </a:rPr>
                        <a:t>✅</a:t>
                      </a:r>
                      <a:endParaRPr lang="fr-FR" sz="20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i="0" kern="1200" dirty="0">
                          <a:solidFill>
                            <a:schemeClr val="accent6"/>
                          </a:solidFill>
                          <a:effectLst/>
                          <a:latin typeface="+mn-lt"/>
                          <a:ea typeface="+mn-ea"/>
                          <a:cs typeface="+mn-cs"/>
                        </a:rPr>
                        <a:t>✅</a:t>
                      </a:r>
                      <a:endParaRPr lang="fr-FR" sz="2000" b="1" dirty="0">
                        <a:solidFill>
                          <a:schemeClr val="accent6"/>
                        </a:solidFill>
                      </a:endParaRPr>
                    </a:p>
                  </a:txBody>
                  <a:tcPr/>
                </a:tc>
                <a:extLst>
                  <a:ext uri="{0D108BD9-81ED-4DB2-BD59-A6C34878D82A}">
                    <a16:rowId xmlns:a16="http://schemas.microsoft.com/office/drawing/2014/main" val="1685026547"/>
                  </a:ext>
                </a:extLst>
              </a:tr>
            </a:tbl>
          </a:graphicData>
        </a:graphic>
      </p:graphicFrame>
      <p:pic>
        <p:nvPicPr>
          <p:cNvPr id="6" name="Image 5"/>
          <p:cNvPicPr>
            <a:picLocks noChangeAspect="1"/>
          </p:cNvPicPr>
          <p:nvPr/>
        </p:nvPicPr>
        <p:blipFill>
          <a:blip r:embed="rId3"/>
          <a:stretch>
            <a:fillRect/>
          </a:stretch>
        </p:blipFill>
        <p:spPr>
          <a:xfrm>
            <a:off x="5729909" y="617565"/>
            <a:ext cx="6266414" cy="2728194"/>
          </a:xfrm>
          <a:prstGeom prst="rect">
            <a:avLst/>
          </a:prstGeom>
        </p:spPr>
      </p:pic>
    </p:spTree>
    <p:extLst>
      <p:ext uri="{BB962C8B-B14F-4D97-AF65-F5344CB8AC3E}">
        <p14:creationId xmlns:p14="http://schemas.microsoft.com/office/powerpoint/2010/main" val="103220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547744" y="4447585"/>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5530004" cy="883356"/>
            <a:chOff x="0" y="-9760"/>
            <a:chExt cx="4428616" cy="785565"/>
          </a:xfrm>
        </p:grpSpPr>
        <p:sp>
          <p:nvSpPr>
            <p:cNvPr id="46" name="ZoneTexte 45"/>
            <p:cNvSpPr txBox="1"/>
            <p:nvPr/>
          </p:nvSpPr>
          <p:spPr>
            <a:xfrm>
              <a:off x="109500" y="-9760"/>
              <a:ext cx="4319116"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Kubernetes</a:t>
              </a:r>
              <a:r>
                <a:rPr lang="fr-FR" sz="4000" b="1" dirty="0">
                  <a:latin typeface="Lato Regular" panose="020F0502020204030203" pitchFamily="34" charset="0"/>
                  <a:ea typeface="Lato Regular" panose="020F0502020204030203" pitchFamily="34" charset="0"/>
                  <a:cs typeface="Lato Regular" panose="020F0502020204030203" pitchFamily="34" charset="0"/>
                </a:rPr>
                <a:t> à la rescousse</a:t>
              </a: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220125" y="1200976"/>
            <a:ext cx="5148087" cy="3493599"/>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2000" dirty="0">
              <a:solidFill>
                <a:schemeClr val="tx2"/>
              </a:solidFill>
              <a:latin typeface="Lato Regular"/>
              <a:cs typeface="Lato Regular"/>
            </a:endParaRPr>
          </a:p>
        </p:txBody>
      </p:sp>
      <p:pic>
        <p:nvPicPr>
          <p:cNvPr id="1026" name="Picture 2" descr="Résultat de recherche d'images pour &quot;logo kubernet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4135">
            <a:off x="9483857" y="38128"/>
            <a:ext cx="2924985" cy="1487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098" y="1161301"/>
            <a:ext cx="6749380" cy="2985433"/>
          </a:xfrm>
          <a:prstGeom prst="rect">
            <a:avLst/>
          </a:prstGeom>
        </p:spPr>
        <p:txBody>
          <a:bodyPr wrap="square">
            <a:spAutoFit/>
          </a:bodyPr>
          <a:lstStyle/>
          <a:p>
            <a:r>
              <a:rPr lang="fr-FR" sz="3200" b="1" dirty="0">
                <a:latin typeface="Lato Light" panose="020F0502020204030203" pitchFamily="34" charset="0"/>
                <a:ea typeface="Lato Light" panose="020F0502020204030203" pitchFamily="34" charset="0"/>
                <a:cs typeface="Lato Light" panose="020F0502020204030203" pitchFamily="34" charset="0"/>
              </a:rPr>
              <a:t>Orchestrateur de conteneur</a:t>
            </a:r>
          </a:p>
          <a:p>
            <a:endParaRPr lang="fr-FR" b="1" dirty="0">
              <a:latin typeface="Lato Light" panose="020F0502020204030203" pitchFamily="34" charset="0"/>
              <a:ea typeface="Lato Light" panose="020F0502020204030203" pitchFamily="34" charset="0"/>
              <a:cs typeface="Lato Light" panose="020F0502020204030203" pitchFamily="34" charset="0"/>
            </a:endParaRPr>
          </a:p>
          <a:p>
            <a:pPr marL="742950" lvl="1" indent="-285750">
              <a:buFont typeface="Arial" panose="020B0604020202020204" pitchFamily="34" charset="0"/>
              <a:buChar char="•"/>
            </a:pPr>
            <a:r>
              <a:rPr lang="fr-FR" sz="2400" dirty="0">
                <a:latin typeface="Lato Light" panose="020F0502020204030203" pitchFamily="34" charset="0"/>
                <a:ea typeface="Lato Light" panose="020F0502020204030203" pitchFamily="34" charset="0"/>
                <a:cs typeface="Lato Light" panose="020F0502020204030203" pitchFamily="34" charset="0"/>
              </a:rPr>
              <a:t>Garantit </a:t>
            </a:r>
            <a:r>
              <a:rPr lang="fr-FR" sz="2400" b="1" dirty="0">
                <a:latin typeface="Lato Light" panose="020F0502020204030203" pitchFamily="34" charset="0"/>
                <a:ea typeface="Lato Light" panose="020F0502020204030203" pitchFamily="34" charset="0"/>
                <a:cs typeface="Lato Light" panose="020F0502020204030203" pitchFamily="34" charset="0"/>
              </a:rPr>
              <a:t>l’intégrité</a:t>
            </a:r>
            <a:r>
              <a:rPr lang="fr-FR" sz="2400" dirty="0">
                <a:latin typeface="Lato Light" panose="020F0502020204030203" pitchFamily="34" charset="0"/>
                <a:ea typeface="Lato Light" panose="020F0502020204030203" pitchFamily="34" charset="0"/>
                <a:cs typeface="Lato Light" panose="020F0502020204030203" pitchFamily="34" charset="0"/>
              </a:rPr>
              <a:t> des applications</a:t>
            </a:r>
          </a:p>
          <a:p>
            <a:pPr marL="742950" lvl="1" indent="-285750">
              <a:buFont typeface="Arial" panose="020B0604020202020204" pitchFamily="34" charset="0"/>
              <a:buChar char="•"/>
            </a:pPr>
            <a:r>
              <a:rPr lang="fr-FR" sz="2400" dirty="0">
                <a:latin typeface="Lato Light" panose="020F0502020204030203" pitchFamily="34" charset="0"/>
                <a:ea typeface="Lato Light" panose="020F0502020204030203" pitchFamily="34" charset="0"/>
                <a:cs typeface="Lato Light" panose="020F0502020204030203" pitchFamily="34" charset="0"/>
              </a:rPr>
              <a:t>Assure le </a:t>
            </a:r>
            <a:r>
              <a:rPr lang="fr-FR" sz="2400" b="1" dirty="0">
                <a:latin typeface="Lato Light" panose="020F0502020204030203" pitchFamily="34" charset="0"/>
                <a:ea typeface="Lato Light" panose="020F0502020204030203" pitchFamily="34" charset="0"/>
                <a:cs typeface="Lato Light" panose="020F0502020204030203" pitchFamily="34" charset="0"/>
              </a:rPr>
              <a:t>monitoring</a:t>
            </a:r>
          </a:p>
          <a:p>
            <a:pPr marL="742950" lvl="1" indent="-285750">
              <a:buFont typeface="Arial" panose="020B0604020202020204" pitchFamily="34" charset="0"/>
              <a:buChar char="•"/>
            </a:pPr>
            <a:r>
              <a:rPr lang="fr-FR" sz="2400" b="1" dirty="0">
                <a:latin typeface="Lato Light" panose="020F0502020204030203" pitchFamily="34" charset="0"/>
                <a:ea typeface="Lato Light" panose="020F0502020204030203" pitchFamily="34" charset="0"/>
                <a:cs typeface="Lato Light" panose="020F0502020204030203" pitchFamily="34" charset="0"/>
              </a:rPr>
              <a:t>Optimise</a:t>
            </a:r>
            <a:r>
              <a:rPr lang="fr-FR" sz="2400" dirty="0">
                <a:latin typeface="Lato Light" panose="020F0502020204030203" pitchFamily="34" charset="0"/>
                <a:ea typeface="Lato Light" panose="020F0502020204030203" pitchFamily="34" charset="0"/>
                <a:cs typeface="Lato Light" panose="020F0502020204030203" pitchFamily="34" charset="0"/>
              </a:rPr>
              <a:t> les </a:t>
            </a:r>
            <a:r>
              <a:rPr lang="fr-FR" sz="2400" b="1" dirty="0">
                <a:latin typeface="Lato Light" panose="020F0502020204030203" pitchFamily="34" charset="0"/>
                <a:ea typeface="Lato Light" panose="020F0502020204030203" pitchFamily="34" charset="0"/>
                <a:cs typeface="Lato Light" panose="020F0502020204030203" pitchFamily="34" charset="0"/>
              </a:rPr>
              <a:t>ressources</a:t>
            </a:r>
            <a:r>
              <a:rPr lang="fr-FR" sz="2400" dirty="0">
                <a:latin typeface="Lato Light" panose="020F0502020204030203" pitchFamily="34" charset="0"/>
                <a:ea typeface="Lato Light" panose="020F0502020204030203" pitchFamily="34" charset="0"/>
                <a:cs typeface="Lato Light" panose="020F0502020204030203" pitchFamily="34" charset="0"/>
              </a:rPr>
              <a:t> allouées</a:t>
            </a:r>
          </a:p>
          <a:p>
            <a:pPr marL="742950" lvl="1" indent="-285750">
              <a:buFont typeface="Arial" panose="020B0604020202020204" pitchFamily="34" charset="0"/>
              <a:buChar char="•"/>
            </a:pPr>
            <a:r>
              <a:rPr lang="fr-FR" sz="2400" dirty="0">
                <a:latin typeface="Lato Light" panose="020F0502020204030203" pitchFamily="34" charset="0"/>
                <a:ea typeface="Lato Light" panose="020F0502020204030203" pitchFamily="34" charset="0"/>
                <a:cs typeface="Lato Light" panose="020F0502020204030203" pitchFamily="34" charset="0"/>
              </a:rPr>
              <a:t>Gère le stockage, réseau </a:t>
            </a:r>
            <a:r>
              <a:rPr lang="fr-FR" sz="2400" dirty="0" smtClean="0">
                <a:latin typeface="Lato Light" panose="020F0502020204030203" pitchFamily="34" charset="0"/>
                <a:ea typeface="Lato Light" panose="020F0502020204030203" pitchFamily="34" charset="0"/>
                <a:cs typeface="Lato Light" panose="020F0502020204030203" pitchFamily="34" charset="0"/>
              </a:rPr>
              <a:t>…</a:t>
            </a:r>
          </a:p>
          <a:p>
            <a:pPr marL="742950" lvl="1" indent="-285750">
              <a:buFont typeface="Arial" panose="020B0604020202020204" pitchFamily="34" charset="0"/>
              <a:buChar char="•"/>
            </a:pPr>
            <a:r>
              <a:rPr lang="fr-FR" sz="2400" dirty="0" smtClean="0">
                <a:latin typeface="Lato Light" panose="020F0502020204030203" pitchFamily="34" charset="0"/>
                <a:ea typeface="Lato Light" panose="020F0502020204030203" pitchFamily="34" charset="0"/>
                <a:cs typeface="Lato Light" panose="020F0502020204030203" pitchFamily="34" charset="0"/>
              </a:rPr>
              <a:t>…</a:t>
            </a:r>
            <a:endParaRPr lang="fr-FR" sz="2400"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 typeface="Arial" panose="020B0604020202020204" pitchFamily="34" charset="0"/>
              <a:buChar char="•"/>
            </a:pPr>
            <a:endParaRPr lang="fr-FR" dirty="0">
              <a:latin typeface="Lato Light" panose="020F0502020204030203" pitchFamily="34" charset="0"/>
              <a:ea typeface="Lato Light" panose="020F0502020204030203" pitchFamily="34" charset="0"/>
              <a:cs typeface="Lato Light" panose="020F0502020204030203" pitchFamily="34" charset="0"/>
            </a:endParaRPr>
          </a:p>
        </p:txBody>
      </p:sp>
      <p:sp>
        <p:nvSpPr>
          <p:cNvPr id="94" name="Rectangle 93">
            <a:extLst>
              <a:ext uri="{FF2B5EF4-FFF2-40B4-BE49-F238E27FC236}">
                <a16:creationId xmlns:a16="http://schemas.microsoft.com/office/drawing/2014/main" id="{852AF89F-B54E-480A-9E8D-887EC37EE688}"/>
              </a:ext>
            </a:extLst>
          </p:cNvPr>
          <p:cNvSpPr/>
          <p:nvPr/>
        </p:nvSpPr>
        <p:spPr>
          <a:xfrm>
            <a:off x="1485501" y="4575824"/>
            <a:ext cx="3024817" cy="646331"/>
          </a:xfrm>
          <a:prstGeom prst="rect">
            <a:avLst/>
          </a:prstGeom>
        </p:spPr>
        <p:txBody>
          <a:bodyPr wrap="square">
            <a:spAutoFit/>
          </a:bodyPr>
          <a:lstStyle/>
          <a:p>
            <a:pPr marL="742950" lvl="1" indent="-285750">
              <a:buFont typeface="Arial" panose="020B0604020202020204" pitchFamily="34" charset="0"/>
              <a:buChar char="•"/>
            </a:pPr>
            <a:endParaRPr lang="fr-FR"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 typeface="Arial" panose="020B0604020202020204" pitchFamily="34" charset="0"/>
              <a:buChar char="•"/>
            </a:pPr>
            <a:endParaRPr lang="fr-FR"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Rectangle 13"/>
          <p:cNvSpPr/>
          <p:nvPr/>
        </p:nvSpPr>
        <p:spPr>
          <a:xfrm>
            <a:off x="5983356" y="1971915"/>
            <a:ext cx="5752390" cy="37082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p:cNvSpPr/>
          <p:nvPr/>
        </p:nvSpPr>
        <p:spPr>
          <a:xfrm>
            <a:off x="9240625" y="4718220"/>
            <a:ext cx="1528422" cy="695555"/>
          </a:xfrm>
          <a:prstGeom prst="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t>    </a:t>
            </a:r>
            <a:r>
              <a:rPr lang="fr-FR" dirty="0" err="1" smtClean="0"/>
              <a:t>Pod</a:t>
            </a:r>
            <a:endParaRPr lang="fr-FR" dirty="0"/>
          </a:p>
        </p:txBody>
      </p:sp>
      <p:sp>
        <p:nvSpPr>
          <p:cNvPr id="18" name="Nuage 17"/>
          <p:cNvSpPr/>
          <p:nvPr/>
        </p:nvSpPr>
        <p:spPr>
          <a:xfrm>
            <a:off x="7146469" y="2225715"/>
            <a:ext cx="3120887" cy="76531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Service</a:t>
            </a:r>
          </a:p>
        </p:txBody>
      </p:sp>
      <p:sp>
        <p:nvSpPr>
          <p:cNvPr id="27" name="Ellipse 26"/>
          <p:cNvSpPr/>
          <p:nvPr/>
        </p:nvSpPr>
        <p:spPr>
          <a:xfrm>
            <a:off x="10100800" y="4863309"/>
            <a:ext cx="444618" cy="40845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6745504" y="4718220"/>
            <a:ext cx="1528422" cy="695555"/>
          </a:xfrm>
          <a:prstGeom prst="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t>    </a:t>
            </a:r>
            <a:r>
              <a:rPr lang="fr-FR" dirty="0" err="1" smtClean="0"/>
              <a:t>Pod</a:t>
            </a:r>
            <a:endParaRPr lang="fr-FR" dirty="0"/>
          </a:p>
        </p:txBody>
      </p:sp>
      <p:sp>
        <p:nvSpPr>
          <p:cNvPr id="29" name="Ellipse 28"/>
          <p:cNvSpPr/>
          <p:nvPr/>
        </p:nvSpPr>
        <p:spPr>
          <a:xfrm>
            <a:off x="7605679" y="4863309"/>
            <a:ext cx="444618" cy="40845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en angle 30"/>
          <p:cNvCxnSpPr>
            <a:stCxn id="51" idx="2"/>
            <a:endCxn id="28" idx="0"/>
          </p:cNvCxnSpPr>
          <p:nvPr/>
        </p:nvCxnSpPr>
        <p:spPr>
          <a:xfrm rot="5400000">
            <a:off x="7713157" y="3724464"/>
            <a:ext cx="790315" cy="119719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en angle 32"/>
          <p:cNvCxnSpPr>
            <a:stCxn id="51" idx="2"/>
            <a:endCxn id="15" idx="0"/>
          </p:cNvCxnSpPr>
          <p:nvPr/>
        </p:nvCxnSpPr>
        <p:spPr>
          <a:xfrm rot="16200000" flipH="1">
            <a:off x="8960717" y="3674100"/>
            <a:ext cx="790315" cy="1297924"/>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Connecteur en angle 35"/>
          <p:cNvCxnSpPr>
            <a:stCxn id="18" idx="1"/>
            <a:endCxn id="51" idx="0"/>
          </p:cNvCxnSpPr>
          <p:nvPr/>
        </p:nvCxnSpPr>
        <p:spPr>
          <a:xfrm rot="5400000">
            <a:off x="8566311" y="3130815"/>
            <a:ext cx="281204"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a:endCxn id="18" idx="3"/>
          </p:cNvCxnSpPr>
          <p:nvPr/>
        </p:nvCxnSpPr>
        <p:spPr>
          <a:xfrm>
            <a:off x="8706912" y="1463110"/>
            <a:ext cx="1" cy="806362"/>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Ellipse 51"/>
          <p:cNvSpPr/>
          <p:nvPr/>
        </p:nvSpPr>
        <p:spPr>
          <a:xfrm>
            <a:off x="8443797" y="5022909"/>
            <a:ext cx="147617" cy="150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8685691" y="5022909"/>
            <a:ext cx="147617" cy="150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8923137" y="5022051"/>
            <a:ext cx="147617" cy="1509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Carré corné 49"/>
          <p:cNvSpPr/>
          <p:nvPr/>
        </p:nvSpPr>
        <p:spPr>
          <a:xfrm>
            <a:off x="5635487" y="1853648"/>
            <a:ext cx="1418552" cy="656273"/>
          </a:xfrm>
          <a:prstGeom prst="foldedCorner">
            <a:avLst>
              <a:gd name="adj" fmla="val 23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smtClean="0"/>
              <a:t>Cluster</a:t>
            </a:r>
          </a:p>
          <a:p>
            <a:pPr algn="ctr"/>
            <a:r>
              <a:rPr lang="fr-FR" sz="1400" i="1" dirty="0" smtClean="0"/>
              <a:t>(Master +</a:t>
            </a:r>
            <a:r>
              <a:rPr lang="fr-FR" sz="1400" i="1" dirty="0" err="1" smtClean="0"/>
              <a:t>Nodes</a:t>
            </a:r>
            <a:r>
              <a:rPr lang="fr-FR" sz="1400" i="1" dirty="0" smtClean="0"/>
              <a:t>)</a:t>
            </a:r>
            <a:endParaRPr lang="fr-FR" sz="1400" i="1" dirty="0"/>
          </a:p>
        </p:txBody>
      </p:sp>
      <p:sp>
        <p:nvSpPr>
          <p:cNvPr id="51" name="Ruban courbé vers le haut 50"/>
          <p:cNvSpPr/>
          <p:nvPr/>
        </p:nvSpPr>
        <p:spPr>
          <a:xfrm>
            <a:off x="6668677" y="3271417"/>
            <a:ext cx="4076470" cy="875317"/>
          </a:xfrm>
          <a:prstGeom prst="ellipseRibbon2">
            <a:avLst>
              <a:gd name="adj1" fmla="val 25000"/>
              <a:gd name="adj2" fmla="val 71875"/>
              <a:gd name="adj3"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Deploiement</a:t>
            </a:r>
            <a:endParaRPr lang="fr-FR" dirty="0"/>
          </a:p>
        </p:txBody>
      </p:sp>
    </p:spTree>
    <p:extLst>
      <p:ext uri="{BB962C8B-B14F-4D97-AF65-F5344CB8AC3E}">
        <p14:creationId xmlns:p14="http://schemas.microsoft.com/office/powerpoint/2010/main" val="11216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7390641" cy="883356"/>
            <a:chOff x="0" y="-9760"/>
            <a:chExt cx="5918674" cy="785565"/>
          </a:xfrm>
        </p:grpSpPr>
        <p:sp>
          <p:nvSpPr>
            <p:cNvPr id="46" name="ZoneTexte 45"/>
            <p:cNvSpPr txBox="1"/>
            <p:nvPr/>
          </p:nvSpPr>
          <p:spPr>
            <a:xfrm>
              <a:off x="109500" y="-9760"/>
              <a:ext cx="5809174"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Paramétrage du Chaos Monkey </a:t>
              </a: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Image 4">
            <a:extLst>
              <a:ext uri="{FF2B5EF4-FFF2-40B4-BE49-F238E27FC236}">
                <a16:creationId xmlns:a16="http://schemas.microsoft.com/office/drawing/2014/main" id="{C10BCFCC-252F-44F4-948C-85378115B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825" y="1714500"/>
            <a:ext cx="3532017" cy="3429000"/>
          </a:xfrm>
          <a:prstGeom prst="rect">
            <a:avLst/>
          </a:prstGeom>
        </p:spPr>
      </p:pic>
      <p:sp>
        <p:nvSpPr>
          <p:cNvPr id="20" name="Subtitle 2">
            <a:extLst>
              <a:ext uri="{FF2B5EF4-FFF2-40B4-BE49-F238E27FC236}">
                <a16:creationId xmlns:a16="http://schemas.microsoft.com/office/drawing/2014/main" id="{FE9B3A5F-A88B-43F7-B2CC-A3E2ED806C48}"/>
              </a:ext>
            </a:extLst>
          </p:cNvPr>
          <p:cNvSpPr txBox="1">
            <a:spLocks/>
          </p:cNvSpPr>
          <p:nvPr/>
        </p:nvSpPr>
        <p:spPr>
          <a:xfrm>
            <a:off x="136734" y="1159403"/>
            <a:ext cx="11413442" cy="6759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400" dirty="0">
                <a:solidFill>
                  <a:schemeClr val="tx2"/>
                </a:solidFill>
                <a:latin typeface="Lato Regular"/>
                <a:cs typeface="Lato Regular"/>
              </a:rPr>
              <a:t>Configuration pour les quatre fichiers dans le répertoire « </a:t>
            </a:r>
            <a:r>
              <a:rPr lang="fr-FR" sz="2400" dirty="0" err="1">
                <a:solidFill>
                  <a:schemeClr val="tx2"/>
                </a:solidFill>
                <a:latin typeface="Lato Regular"/>
                <a:cs typeface="Lato Regular"/>
              </a:rPr>
              <a:t>deployments-fusiion</a:t>
            </a:r>
            <a:r>
              <a:rPr lang="fr-FR" sz="2400" dirty="0">
                <a:solidFill>
                  <a:schemeClr val="tx2"/>
                </a:solidFill>
                <a:latin typeface="Lato Regular"/>
                <a:cs typeface="Lato Regular"/>
              </a:rPr>
              <a:t> »  :</a:t>
            </a:r>
          </a:p>
        </p:txBody>
      </p:sp>
      <p:pic>
        <p:nvPicPr>
          <p:cNvPr id="2" name="Image 1"/>
          <p:cNvPicPr>
            <a:picLocks noChangeAspect="1"/>
          </p:cNvPicPr>
          <p:nvPr/>
        </p:nvPicPr>
        <p:blipFill>
          <a:blip r:embed="rId4"/>
          <a:stretch>
            <a:fillRect/>
          </a:stretch>
        </p:blipFill>
        <p:spPr>
          <a:xfrm>
            <a:off x="5224463" y="1835335"/>
            <a:ext cx="5176836" cy="4355116"/>
          </a:xfrm>
          <a:prstGeom prst="rect">
            <a:avLst/>
          </a:prstGeom>
        </p:spPr>
      </p:pic>
      <p:sp>
        <p:nvSpPr>
          <p:cNvPr id="7" name="Organigramme : Processus 6"/>
          <p:cNvSpPr/>
          <p:nvPr/>
        </p:nvSpPr>
        <p:spPr>
          <a:xfrm>
            <a:off x="5905501" y="2962275"/>
            <a:ext cx="4495798" cy="2062163"/>
          </a:xfrm>
          <a:prstGeom prst="flowChart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928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5837333" cy="883356"/>
            <a:chOff x="0" y="-9760"/>
            <a:chExt cx="4674734" cy="785565"/>
          </a:xfrm>
        </p:grpSpPr>
        <p:sp>
          <p:nvSpPr>
            <p:cNvPr id="46" name="ZoneTexte 45"/>
            <p:cNvSpPr txBox="1"/>
            <p:nvPr/>
          </p:nvSpPr>
          <p:spPr>
            <a:xfrm>
              <a:off x="109500" y="-9760"/>
              <a:ext cx="4565234"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FuSIIon</a:t>
              </a:r>
              <a:r>
                <a:rPr lang="fr-FR" sz="4000" b="1" dirty="0">
                  <a:latin typeface="Lato Regular" panose="020F0502020204030203" pitchFamily="34" charset="0"/>
                  <a:ea typeface="Lato Regular" panose="020F0502020204030203" pitchFamily="34" charset="0"/>
                  <a:cs typeface="Lato Regular" panose="020F0502020204030203" pitchFamily="34" charset="0"/>
                </a:rPr>
                <a:t> avec </a:t>
              </a:r>
              <a:r>
                <a:rPr lang="fr-FR" sz="4000" b="1" dirty="0" err="1">
                  <a:latin typeface="Lato Regular" panose="020F0502020204030203" pitchFamily="34" charset="0"/>
                  <a:ea typeface="Lato Regular" panose="020F0502020204030203" pitchFamily="34" charset="0"/>
                  <a:cs typeface="Lato Regular" panose="020F0502020204030203" pitchFamily="34" charset="0"/>
                </a:rPr>
                <a:t>Kubernetes</a:t>
              </a:r>
              <a:endParaRPr lang="fr-FR" sz="40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3729642" y="983858"/>
            <a:ext cx="7613703" cy="55517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dirty="0">
                <a:solidFill>
                  <a:schemeClr val="tx2"/>
                </a:solidFill>
                <a:latin typeface="Lato Regular"/>
                <a:cs typeface="Lato Regular"/>
              </a:rPr>
              <a:t>Lancement de l’application via la commande :</a:t>
            </a:r>
          </a:p>
        </p:txBody>
      </p:sp>
      <p:pic>
        <p:nvPicPr>
          <p:cNvPr id="5" name="Image 4">
            <a:extLst>
              <a:ext uri="{FF2B5EF4-FFF2-40B4-BE49-F238E27FC236}">
                <a16:creationId xmlns:a16="http://schemas.microsoft.com/office/drawing/2014/main" id="{C10BCFCC-252F-44F4-948C-85378115B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825" y="1714500"/>
            <a:ext cx="3532017" cy="3429000"/>
          </a:xfrm>
          <a:prstGeom prst="rect">
            <a:avLst/>
          </a:prstGeom>
        </p:spPr>
      </p:pic>
      <p:pic>
        <p:nvPicPr>
          <p:cNvPr id="2" name="Imag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299708" y="2782955"/>
            <a:ext cx="7561137" cy="3220071"/>
          </a:xfrm>
          <a:prstGeom prst="rect">
            <a:avLst/>
          </a:prstGeom>
        </p:spPr>
      </p:pic>
      <p:sp>
        <p:nvSpPr>
          <p:cNvPr id="10" name="Subtitle 2">
            <a:extLst>
              <a:ext uri="{FF2B5EF4-FFF2-40B4-BE49-F238E27FC236}">
                <a16:creationId xmlns:a16="http://schemas.microsoft.com/office/drawing/2014/main" id="{3A78FA13-AC9F-47B6-87F4-D7D64D1358A9}"/>
              </a:ext>
            </a:extLst>
          </p:cNvPr>
          <p:cNvSpPr txBox="1">
            <a:spLocks/>
          </p:cNvSpPr>
          <p:nvPr/>
        </p:nvSpPr>
        <p:spPr>
          <a:xfrm>
            <a:off x="3729643" y="2122004"/>
            <a:ext cx="7613703" cy="55517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dirty="0" smtClean="0">
                <a:solidFill>
                  <a:schemeClr val="tx2"/>
                </a:solidFill>
                <a:latin typeface="Lato Regular"/>
                <a:cs typeface="Lato Regular"/>
              </a:rPr>
              <a:t>Résultat souhaité :</a:t>
            </a:r>
            <a:endParaRPr lang="fr-FR" sz="2800" dirty="0">
              <a:solidFill>
                <a:schemeClr val="tx2"/>
              </a:solidFill>
              <a:latin typeface="Lato Regular"/>
              <a:cs typeface="Lato Regular"/>
            </a:endParaRPr>
          </a:p>
        </p:txBody>
      </p:sp>
      <p:pic>
        <p:nvPicPr>
          <p:cNvPr id="4" name="Image 3"/>
          <p:cNvPicPr>
            <a:picLocks noChangeAspect="1"/>
          </p:cNvPicPr>
          <p:nvPr/>
        </p:nvPicPr>
        <p:blipFill>
          <a:blip r:embed="rId6" cstate="print">
            <a:biLevel thresh="75000"/>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4299708" y="1720321"/>
            <a:ext cx="1299235" cy="240600"/>
          </a:xfrm>
          <a:prstGeom prst="rect">
            <a:avLst/>
          </a:prstGeom>
        </p:spPr>
      </p:pic>
    </p:spTree>
    <p:extLst>
      <p:ext uri="{BB962C8B-B14F-4D97-AF65-F5344CB8AC3E}">
        <p14:creationId xmlns:p14="http://schemas.microsoft.com/office/powerpoint/2010/main" val="143997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149">
            <a:extLst>
              <a:ext uri="{FF2B5EF4-FFF2-40B4-BE49-F238E27FC236}">
                <a16:creationId xmlns:a16="http://schemas.microsoft.com/office/drawing/2014/main" id="{D8CF519D-DB01-4308-A138-A01722AD4A22}"/>
              </a:ext>
            </a:extLst>
          </p:cNvPr>
          <p:cNvCxnSpPr/>
          <p:nvPr/>
        </p:nvCxnSpPr>
        <p:spPr>
          <a:xfrm>
            <a:off x="441410" y="3064483"/>
            <a:ext cx="0" cy="3212358"/>
          </a:xfrm>
          <a:prstGeom prst="line">
            <a:avLst/>
          </a:prstGeom>
          <a:ln w="12700" cmpd="sng">
            <a:noFill/>
          </a:ln>
          <a:effectLst/>
        </p:spPr>
        <p:style>
          <a:lnRef idx="2">
            <a:schemeClr val="accent1"/>
          </a:lnRef>
          <a:fillRef idx="0">
            <a:schemeClr val="accent1"/>
          </a:fillRef>
          <a:effectRef idx="1">
            <a:schemeClr val="accent1"/>
          </a:effectRef>
          <a:fontRef idx="minor">
            <a:schemeClr val="tx1"/>
          </a:fontRef>
        </p:style>
      </p:cxnSp>
      <p:grpSp>
        <p:nvGrpSpPr>
          <p:cNvPr id="45" name="Groupe 44"/>
          <p:cNvGrpSpPr/>
          <p:nvPr/>
        </p:nvGrpSpPr>
        <p:grpSpPr>
          <a:xfrm>
            <a:off x="0" y="73772"/>
            <a:ext cx="2943332" cy="883356"/>
            <a:chOff x="0" y="-9760"/>
            <a:chExt cx="2357120" cy="785565"/>
          </a:xfrm>
        </p:grpSpPr>
        <p:sp>
          <p:nvSpPr>
            <p:cNvPr id="46" name="ZoneTexte 45"/>
            <p:cNvSpPr txBox="1"/>
            <p:nvPr/>
          </p:nvSpPr>
          <p:spPr>
            <a:xfrm>
              <a:off x="109500" y="-9760"/>
              <a:ext cx="1733305" cy="629520"/>
            </a:xfrm>
            <a:prstGeom prst="rect">
              <a:avLst/>
            </a:prstGeom>
            <a:noFill/>
          </p:spPr>
          <p:txBody>
            <a:bodyPr wrap="none" rtlCol="0">
              <a:spAutoFit/>
            </a:bodyPr>
            <a:lstStyle/>
            <a:p>
              <a:r>
                <a:rPr lang="fr-FR" sz="4000" b="1" dirty="0" err="1">
                  <a:latin typeface="Lato Regular" panose="020F0502020204030203" pitchFamily="34" charset="0"/>
                  <a:ea typeface="Lato Regular" panose="020F0502020204030203" pitchFamily="34" charset="0"/>
                  <a:cs typeface="Lato Regular" panose="020F0502020204030203" pitchFamily="34" charset="0"/>
                </a:rPr>
                <a:t>Kubebox</a:t>
              </a:r>
              <a:endParaRPr lang="fr-FR" b="1" dirty="0">
                <a:solidFill>
                  <a:schemeClr val="bg2">
                    <a:lumMod val="10000"/>
                  </a:scheme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47" name="Rectangle 46"/>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3A78FA13-AC9F-47B6-87F4-D7D64D1358A9}"/>
              </a:ext>
            </a:extLst>
          </p:cNvPr>
          <p:cNvSpPr txBox="1">
            <a:spLocks/>
          </p:cNvSpPr>
          <p:nvPr/>
        </p:nvSpPr>
        <p:spPr>
          <a:xfrm>
            <a:off x="4476048" y="952907"/>
            <a:ext cx="6812870" cy="55517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dirty="0">
                <a:solidFill>
                  <a:schemeClr val="tx2"/>
                </a:solidFill>
                <a:latin typeface="Lato Regular"/>
                <a:cs typeface="Lato Regular"/>
              </a:rPr>
              <a:t>Lancement du monitoring :</a:t>
            </a:r>
          </a:p>
        </p:txBody>
      </p:sp>
      <p:pic>
        <p:nvPicPr>
          <p:cNvPr id="5" name="Image 4">
            <a:extLst>
              <a:ext uri="{FF2B5EF4-FFF2-40B4-BE49-F238E27FC236}">
                <a16:creationId xmlns:a16="http://schemas.microsoft.com/office/drawing/2014/main" id="{C10BCFCC-252F-44F4-948C-85378115B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825" y="1714500"/>
            <a:ext cx="3532017" cy="3429000"/>
          </a:xfrm>
          <a:prstGeom prst="rect">
            <a:avLst/>
          </a:prstGeom>
        </p:spPr>
      </p:pic>
      <p:sp>
        <p:nvSpPr>
          <p:cNvPr id="15" name="Subtitle 2">
            <a:extLst>
              <a:ext uri="{FF2B5EF4-FFF2-40B4-BE49-F238E27FC236}">
                <a16:creationId xmlns:a16="http://schemas.microsoft.com/office/drawing/2014/main" id="{7DDFA463-677B-4500-B6BC-6B58B80531D8}"/>
              </a:ext>
            </a:extLst>
          </p:cNvPr>
          <p:cNvSpPr txBox="1">
            <a:spLocks/>
          </p:cNvSpPr>
          <p:nvPr/>
        </p:nvSpPr>
        <p:spPr>
          <a:xfrm>
            <a:off x="8659993" y="226486"/>
            <a:ext cx="3532007" cy="55517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100" dirty="0">
                <a:solidFill>
                  <a:schemeClr val="bg1">
                    <a:lumMod val="50000"/>
                  </a:schemeClr>
                </a:solidFill>
                <a:hlinkClick r:id="rId4">
                  <a:extLst>
                    <a:ext uri="{A12FA001-AC4F-418D-AE19-62706E023703}">
                      <ahyp:hlinkClr xmlns:ahyp="http://schemas.microsoft.com/office/drawing/2018/hyperlinkcolor" xmlns="" val="tx"/>
                    </a:ext>
                  </a:extLst>
                </a:hlinkClick>
              </a:rPr>
              <a:t>Source : https://github.com/astefanutti/kubebox</a:t>
            </a:r>
            <a:endParaRPr lang="fr-FR" sz="1100" dirty="0">
              <a:solidFill>
                <a:schemeClr val="bg1">
                  <a:lumMod val="50000"/>
                </a:schemeClr>
              </a:solidFill>
              <a:latin typeface="Lato Regular"/>
              <a:cs typeface="Lato Regular"/>
            </a:endParaRPr>
          </a:p>
        </p:txBody>
      </p:sp>
      <p:pic>
        <p:nvPicPr>
          <p:cNvPr id="2" name="Image 1"/>
          <p:cNvPicPr>
            <a:picLocks noChangeAspect="1"/>
          </p:cNvPicPr>
          <p:nvPr/>
        </p:nvPicPr>
        <p:blipFill>
          <a:blip r:embed="rId5"/>
          <a:stretch>
            <a:fillRect/>
          </a:stretch>
        </p:blipFill>
        <p:spPr>
          <a:xfrm>
            <a:off x="4374256" y="1885745"/>
            <a:ext cx="7494906" cy="3948526"/>
          </a:xfrm>
          <a:prstGeom prst="rect">
            <a:avLst/>
          </a:prstGeom>
        </p:spPr>
      </p:pic>
    </p:spTree>
    <p:extLst>
      <p:ext uri="{BB962C8B-B14F-4D97-AF65-F5344CB8AC3E}">
        <p14:creationId xmlns:p14="http://schemas.microsoft.com/office/powerpoint/2010/main" val="182575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81707"/>
            <a:ext cx="2943331" cy="875421"/>
            <a:chOff x="0" y="-2703"/>
            <a:chExt cx="2357120" cy="778508"/>
          </a:xfrm>
        </p:grpSpPr>
        <p:sp>
          <p:nvSpPr>
            <p:cNvPr id="203" name="ZoneTexte 202"/>
            <p:cNvSpPr txBox="1"/>
            <p:nvPr/>
          </p:nvSpPr>
          <p:spPr>
            <a:xfrm>
              <a:off x="0" y="-2703"/>
              <a:ext cx="2341797"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Hands on !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2" y="1583707"/>
            <a:ext cx="4813300" cy="4216400"/>
          </a:xfrm>
          <a:prstGeom prst="rect">
            <a:avLst/>
          </a:prstGeom>
        </p:spPr>
      </p:pic>
      <p:sp>
        <p:nvSpPr>
          <p:cNvPr id="12" name="ZoneTexte 11"/>
          <p:cNvSpPr txBox="1"/>
          <p:nvPr/>
        </p:nvSpPr>
        <p:spPr>
          <a:xfrm>
            <a:off x="4672780" y="1091865"/>
            <a:ext cx="7182196" cy="4925003"/>
          </a:xfrm>
          <a:prstGeom prst="rect">
            <a:avLst/>
          </a:prstGeom>
          <a:noFill/>
        </p:spPr>
        <p:txBody>
          <a:bodyPr wrap="square" rtlCol="0">
            <a:spAutoFit/>
          </a:bodyPr>
          <a:lstStyle/>
          <a:p>
            <a:r>
              <a:rPr lang="fr-FR" sz="3200" b="1" dirty="0">
                <a:solidFill>
                  <a:schemeClr val="tx2"/>
                </a:solidFill>
                <a:latin typeface="Lato Regular"/>
                <a:cs typeface="Lato Regular"/>
              </a:rPr>
              <a:t>TP 3 :</a:t>
            </a:r>
          </a:p>
          <a:p>
            <a:pPr marL="571500" indent="-571500">
              <a:lnSpc>
                <a:spcPct val="150000"/>
              </a:lnSpc>
              <a:buFontTx/>
              <a:buChar char="-"/>
            </a:pPr>
            <a:r>
              <a:rPr lang="fr-FR" sz="3200" dirty="0">
                <a:solidFill>
                  <a:schemeClr val="tx2"/>
                </a:solidFill>
                <a:latin typeface="Lato Regular"/>
                <a:cs typeface="Lato Regular"/>
              </a:rPr>
              <a:t>Paramétrage du Chaos Monkey </a:t>
            </a:r>
          </a:p>
          <a:p>
            <a:pPr marL="571500" indent="-571500">
              <a:lnSpc>
                <a:spcPct val="150000"/>
              </a:lnSpc>
              <a:buFontTx/>
              <a:buChar char="-"/>
            </a:pPr>
            <a:r>
              <a:rPr lang="fr-FR" sz="3200" dirty="0">
                <a:solidFill>
                  <a:schemeClr val="tx2"/>
                </a:solidFill>
                <a:latin typeface="Lato Regular"/>
                <a:cs typeface="Lato Regular"/>
              </a:rPr>
              <a:t>Lancement d’un nouveau tir de charge</a:t>
            </a:r>
          </a:p>
          <a:p>
            <a:pPr marL="571500" indent="-571500">
              <a:lnSpc>
                <a:spcPct val="150000"/>
              </a:lnSpc>
              <a:buFontTx/>
              <a:buChar char="-"/>
            </a:pPr>
            <a:r>
              <a:rPr lang="fr-FR" sz="3200" dirty="0">
                <a:solidFill>
                  <a:schemeClr val="tx2"/>
                </a:solidFill>
                <a:latin typeface="Lato Regular"/>
                <a:cs typeface="Lato Regular"/>
              </a:rPr>
              <a:t>Analyse des résultats</a:t>
            </a:r>
          </a:p>
          <a:p>
            <a:pPr marL="571500" indent="-571500">
              <a:lnSpc>
                <a:spcPct val="150000"/>
              </a:lnSpc>
              <a:buFontTx/>
              <a:buChar char="-"/>
            </a:pPr>
            <a:r>
              <a:rPr lang="fr-FR" sz="3200" dirty="0">
                <a:solidFill>
                  <a:schemeClr val="tx2"/>
                </a:solidFill>
                <a:latin typeface="Lato Regular"/>
                <a:cs typeface="Lato Regular"/>
              </a:rPr>
              <a:t>Bonus : augmenter le nombre de réplicas</a:t>
            </a:r>
          </a:p>
        </p:txBody>
      </p:sp>
      <p:sp>
        <p:nvSpPr>
          <p:cNvPr id="3" name="Rectangle 2">
            <a:extLst>
              <a:ext uri="{FF2B5EF4-FFF2-40B4-BE49-F238E27FC236}">
                <a16:creationId xmlns:a16="http://schemas.microsoft.com/office/drawing/2014/main" id="{5FF87B3C-0024-4EB7-A79F-F4656F534B2A}"/>
              </a:ext>
            </a:extLst>
          </p:cNvPr>
          <p:cNvSpPr/>
          <p:nvPr/>
        </p:nvSpPr>
        <p:spPr>
          <a:xfrm>
            <a:off x="10442602" y="412326"/>
            <a:ext cx="1412374" cy="369332"/>
          </a:xfrm>
          <a:prstGeom prst="rect">
            <a:avLst/>
          </a:prstGeom>
        </p:spPr>
        <p:txBody>
          <a:bodyPr wrap="none">
            <a:spAutoFit/>
          </a:bodyPr>
          <a:lstStyle/>
          <a:p>
            <a:r>
              <a:rPr lang="fr-FR" b="1" dirty="0" err="1">
                <a:latin typeface="Lato Regular" panose="020F0502020204030203" pitchFamily="34" charset="0"/>
                <a:ea typeface="Lato Regular" panose="020F0502020204030203" pitchFamily="34" charset="0"/>
                <a:cs typeface="Lato Regular" panose="020F0502020204030203" pitchFamily="34" charset="0"/>
              </a:rPr>
              <a:t>Kubernetes</a:t>
            </a:r>
            <a:endParaRPr lang="fr-FR" dirty="0"/>
          </a:p>
        </p:txBody>
      </p:sp>
    </p:spTree>
    <p:extLst>
      <p:ext uri="{BB962C8B-B14F-4D97-AF65-F5344CB8AC3E}">
        <p14:creationId xmlns:p14="http://schemas.microsoft.com/office/powerpoint/2010/main" val="1365977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6722061" cy="883356"/>
            <a:chOff x="0" y="-9760"/>
            <a:chExt cx="5383255" cy="785565"/>
          </a:xfrm>
        </p:grpSpPr>
        <p:sp>
          <p:nvSpPr>
            <p:cNvPr id="203" name="ZoneTexte 202"/>
            <p:cNvSpPr txBox="1"/>
            <p:nvPr/>
          </p:nvSpPr>
          <p:spPr>
            <a:xfrm>
              <a:off x="109500" y="-9760"/>
              <a:ext cx="5273755"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Analyse du second tir de charge</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8" y="1350474"/>
            <a:ext cx="8815550"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800" dirty="0">
                <a:solidFill>
                  <a:schemeClr val="tx2"/>
                </a:solidFill>
                <a:latin typeface="Lato Regular"/>
                <a:cs typeface="Lato Regular"/>
              </a:rPr>
              <a:t>Résultat du tir de charge avec 1 réplica par service :</a:t>
            </a:r>
            <a:endParaRPr lang="fr-FR" sz="20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697" y="2136790"/>
            <a:ext cx="9409147" cy="3788749"/>
          </a:xfrm>
          <a:prstGeom prst="rect">
            <a:avLst/>
          </a:prstGeom>
        </p:spPr>
      </p:pic>
    </p:spTree>
    <p:extLst>
      <p:ext uri="{BB962C8B-B14F-4D97-AF65-F5344CB8AC3E}">
        <p14:creationId xmlns:p14="http://schemas.microsoft.com/office/powerpoint/2010/main" val="419024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6722061" cy="883356"/>
            <a:chOff x="0" y="-9760"/>
            <a:chExt cx="5383255" cy="785565"/>
          </a:xfrm>
        </p:grpSpPr>
        <p:sp>
          <p:nvSpPr>
            <p:cNvPr id="203" name="ZoneTexte 202"/>
            <p:cNvSpPr txBox="1"/>
            <p:nvPr/>
          </p:nvSpPr>
          <p:spPr>
            <a:xfrm>
              <a:off x="109500" y="-9760"/>
              <a:ext cx="5273755"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Analyse du second tir de charge</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Subtitle 2">
            <a:extLst>
              <a:ext uri="{FF2B5EF4-FFF2-40B4-BE49-F238E27FC236}">
                <a16:creationId xmlns:a16="http://schemas.microsoft.com/office/drawing/2014/main" id="{3A78FA13-AC9F-47B6-87F4-D7D64D1358A9}"/>
              </a:ext>
            </a:extLst>
          </p:cNvPr>
          <p:cNvSpPr txBox="1">
            <a:spLocks/>
          </p:cNvSpPr>
          <p:nvPr/>
        </p:nvSpPr>
        <p:spPr>
          <a:xfrm>
            <a:off x="322908" y="1350474"/>
            <a:ext cx="8798925" cy="50253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fr-FR" sz="2800" dirty="0">
                <a:solidFill>
                  <a:schemeClr val="tx2"/>
                </a:solidFill>
                <a:latin typeface="Lato Regular"/>
                <a:cs typeface="Lato Regular"/>
              </a:rPr>
              <a:t>Résultat du tir de charge avec 3 réplicas par service :</a:t>
            </a:r>
            <a:endParaRPr lang="fr-FR" sz="2000" dirty="0">
              <a:solidFill>
                <a:schemeClr val="tx2"/>
              </a:solidFill>
              <a:latin typeface="Lato Light"/>
              <a:cs typeface="Lato Light"/>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2085526"/>
            <a:ext cx="2297511" cy="3891279"/>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378" y="2136790"/>
            <a:ext cx="9367785" cy="3788749"/>
          </a:xfrm>
          <a:prstGeom prst="rect">
            <a:avLst/>
          </a:prstGeom>
        </p:spPr>
      </p:pic>
    </p:spTree>
    <p:extLst>
      <p:ext uri="{BB962C8B-B14F-4D97-AF65-F5344CB8AC3E}">
        <p14:creationId xmlns:p14="http://schemas.microsoft.com/office/powerpoint/2010/main" val="2359096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2943332" cy="883356"/>
            <a:chOff x="0" y="-9760"/>
            <a:chExt cx="2357120" cy="785565"/>
          </a:xfrm>
        </p:grpSpPr>
        <p:sp>
          <p:nvSpPr>
            <p:cNvPr id="203" name="ZoneTexte 202"/>
            <p:cNvSpPr txBox="1"/>
            <p:nvPr/>
          </p:nvSpPr>
          <p:spPr>
            <a:xfrm>
              <a:off x="109500" y="-9760"/>
              <a:ext cx="1535609"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Constat</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054" y="1029817"/>
            <a:ext cx="2264675" cy="1983831"/>
          </a:xfrm>
          <a:prstGeom prst="rect">
            <a:avLst/>
          </a:prstGeom>
        </p:spPr>
      </p:pic>
      <p:sp>
        <p:nvSpPr>
          <p:cNvPr id="12" name="ZoneTexte 11"/>
          <p:cNvSpPr txBox="1"/>
          <p:nvPr/>
        </p:nvSpPr>
        <p:spPr>
          <a:xfrm>
            <a:off x="3443198" y="1336757"/>
            <a:ext cx="7288922" cy="1754326"/>
          </a:xfrm>
          <a:prstGeom prst="rect">
            <a:avLst/>
          </a:prstGeom>
          <a:noFill/>
        </p:spPr>
        <p:txBody>
          <a:bodyPr wrap="square" rtlCol="0">
            <a:spAutoFit/>
          </a:bodyPr>
          <a:lstStyle/>
          <a:p>
            <a:r>
              <a:rPr lang="fr-FR" sz="3600" b="1" dirty="0">
                <a:solidFill>
                  <a:schemeClr val="tx2"/>
                </a:solidFill>
                <a:latin typeface="Lato Light"/>
                <a:cs typeface="Lato Light"/>
              </a:rPr>
              <a:t>Objectif atelier : </a:t>
            </a:r>
            <a:r>
              <a:rPr lang="fr-FR" sz="3600" dirty="0">
                <a:solidFill>
                  <a:schemeClr val="tx2"/>
                </a:solidFill>
                <a:latin typeface="Lato Light"/>
                <a:cs typeface="Lato Light"/>
              </a:rPr>
              <a:t>Faire un second </a:t>
            </a:r>
            <a:r>
              <a:rPr lang="fr-FR" sz="3600" b="1" dirty="0">
                <a:solidFill>
                  <a:schemeClr val="tx2"/>
                </a:solidFill>
                <a:latin typeface="Lato Light"/>
                <a:cs typeface="Lato Light"/>
              </a:rPr>
              <a:t>constat</a:t>
            </a:r>
            <a:r>
              <a:rPr lang="fr-FR" sz="3600" dirty="0">
                <a:solidFill>
                  <a:schemeClr val="tx2"/>
                </a:solidFill>
                <a:latin typeface="Lato Light"/>
                <a:cs typeface="Lato Light"/>
              </a:rPr>
              <a:t> de la résilience de notre applicatif</a:t>
            </a:r>
          </a:p>
        </p:txBody>
      </p:sp>
      <p:pic>
        <p:nvPicPr>
          <p:cNvPr id="3" name="Image 2"/>
          <p:cNvPicPr>
            <a:picLocks noChangeAspect="1"/>
          </p:cNvPicPr>
          <p:nvPr/>
        </p:nvPicPr>
        <p:blipFill rotWithShape="1">
          <a:blip r:embed="rId4">
            <a:extLst>
              <a:ext uri="{BEBA8EAE-BF5A-486C-A8C5-ECC9F3942E4B}">
                <a14:imgProps xmlns:a14="http://schemas.microsoft.com/office/drawing/2010/main">
                  <a14:imgLayer r:embed="rId5">
                    <a14:imgEffect>
                      <a14:backgroundRemoval t="12250" b="56250" l="35750" r="65750">
                        <a14:foregroundMark x1="52250" y1="47500" x2="52250" y2="47500"/>
                        <a14:foregroundMark x1="52000" y1="44000" x2="52000" y2="44000"/>
                        <a14:foregroundMark x1="55000" y1="45500" x2="50500" y2="47000"/>
                        <a14:foregroundMark x1="50000" y1="30500" x2="50000" y2="30500"/>
                        <a14:foregroundMark x1="54000" y1="22750" x2="54000" y2="22750"/>
                        <a14:foregroundMark x1="44250" y1="23500" x2="44250" y2="23500"/>
                        <a14:foregroundMark x1="58000" y1="25500" x2="58000" y2="25500"/>
                        <a14:foregroundMark x1="59000" y1="31750" x2="59000" y2="31750"/>
                        <a14:foregroundMark x1="60750" y1="30750" x2="60750" y2="30750"/>
                        <a14:foregroundMark x1="62500" y1="33750" x2="62500" y2="33750"/>
                        <a14:foregroundMark x1="64250" y1="45250" x2="64250" y2="45250"/>
                        <a14:foregroundMark x1="65250" y1="41250" x2="61500" y2="51500"/>
                        <a14:foregroundMark x1="61500" y1="51500" x2="52000" y2="55500"/>
                        <a14:foregroundMark x1="52000" y1="55500" x2="41500" y2="53000"/>
                        <a14:foregroundMark x1="41500" y1="53000" x2="35750" y2="43500"/>
                        <a14:foregroundMark x1="35750" y1="43500" x2="36250" y2="38000"/>
                        <a14:foregroundMark x1="51500" y1="56250" x2="51500" y2="56250"/>
                        <a14:foregroundMark x1="65750" y1="38000" x2="65750" y2="38000"/>
                        <a14:foregroundMark x1="52000" y1="35500" x2="52000" y2="35500"/>
                        <a14:foregroundMark x1="50500" y1="13250" x2="50500" y2="13250"/>
                        <a14:foregroundMark x1="51250" y1="12250" x2="49750" y2="12250"/>
                      </a14:backgroundRemoval>
                    </a14:imgEffect>
                  </a14:imgLayer>
                </a14:imgProps>
              </a:ext>
              <a:ext uri="{28A0092B-C50C-407E-A947-70E740481C1C}">
                <a14:useLocalDpi xmlns:a14="http://schemas.microsoft.com/office/drawing/2010/main" val="0"/>
              </a:ext>
            </a:extLst>
          </a:blip>
          <a:srcRect l="35785" t="16772" r="32611" b="42316"/>
          <a:stretch/>
        </p:blipFill>
        <p:spPr>
          <a:xfrm>
            <a:off x="2697471" y="3685047"/>
            <a:ext cx="1467185" cy="1899301"/>
          </a:xfrm>
          <a:prstGeom prst="rect">
            <a:avLst/>
          </a:prstGeom>
        </p:spPr>
      </p:pic>
      <p:sp>
        <p:nvSpPr>
          <p:cNvPr id="13" name="ZoneTexte 12"/>
          <p:cNvSpPr txBox="1"/>
          <p:nvPr/>
        </p:nvSpPr>
        <p:spPr>
          <a:xfrm>
            <a:off x="4555170" y="3711639"/>
            <a:ext cx="6992877" cy="2308324"/>
          </a:xfrm>
          <a:prstGeom prst="rect">
            <a:avLst/>
          </a:prstGeom>
          <a:noFill/>
        </p:spPr>
        <p:txBody>
          <a:bodyPr wrap="square" rtlCol="0">
            <a:spAutoFit/>
          </a:bodyPr>
          <a:lstStyle/>
          <a:p>
            <a:r>
              <a:rPr lang="fr-FR" sz="3600" b="1" dirty="0">
                <a:solidFill>
                  <a:schemeClr val="tx2"/>
                </a:solidFill>
                <a:latin typeface="Lato Light"/>
                <a:cs typeface="Lato Light"/>
              </a:rPr>
              <a:t>Aller plus loin : </a:t>
            </a:r>
            <a:endParaRPr lang="fr-FR" sz="3600" dirty="0">
              <a:solidFill>
                <a:schemeClr val="tx2"/>
              </a:solidFill>
              <a:latin typeface="Lato Light"/>
              <a:cs typeface="Lato Light"/>
            </a:endParaRPr>
          </a:p>
          <a:p>
            <a:pPr marL="571500" indent="-571500">
              <a:buFontTx/>
              <a:buChar char="-"/>
            </a:pPr>
            <a:r>
              <a:rPr lang="fr-FR" sz="3600" b="1" dirty="0" err="1">
                <a:solidFill>
                  <a:schemeClr val="tx2"/>
                </a:solidFill>
                <a:latin typeface="Lato Light"/>
                <a:cs typeface="Lato Light"/>
              </a:rPr>
              <a:t>Tunning</a:t>
            </a:r>
            <a:r>
              <a:rPr lang="fr-FR" sz="3600" dirty="0">
                <a:solidFill>
                  <a:schemeClr val="tx2"/>
                </a:solidFill>
                <a:latin typeface="Lato Light"/>
                <a:cs typeface="Lato Light"/>
              </a:rPr>
              <a:t> des </a:t>
            </a:r>
            <a:r>
              <a:rPr lang="fr-FR" sz="3600" dirty="0" err="1">
                <a:solidFill>
                  <a:schemeClr val="tx2"/>
                </a:solidFill>
                <a:latin typeface="Lato Light"/>
                <a:cs typeface="Lato Light"/>
              </a:rPr>
              <a:t>yaml</a:t>
            </a:r>
            <a:r>
              <a:rPr lang="fr-FR" sz="3600" dirty="0">
                <a:solidFill>
                  <a:schemeClr val="tx2"/>
                </a:solidFill>
                <a:latin typeface="Lato Light"/>
                <a:cs typeface="Lato Light"/>
              </a:rPr>
              <a:t> </a:t>
            </a:r>
            <a:r>
              <a:rPr lang="fr-FR" sz="3600" dirty="0" err="1">
                <a:solidFill>
                  <a:schemeClr val="tx2"/>
                </a:solidFill>
                <a:latin typeface="Lato Light"/>
                <a:cs typeface="Lato Light"/>
              </a:rPr>
              <a:t>kubernetes</a:t>
            </a:r>
            <a:endParaRPr lang="fr-FR" sz="3600" dirty="0">
              <a:solidFill>
                <a:schemeClr val="tx2"/>
              </a:solidFill>
              <a:latin typeface="Lato Light"/>
              <a:cs typeface="Lato Light"/>
            </a:endParaRPr>
          </a:p>
          <a:p>
            <a:pPr marL="571500" indent="-571500">
              <a:buFontTx/>
              <a:buChar char="-"/>
            </a:pPr>
            <a:r>
              <a:rPr lang="fr-FR" sz="3600" dirty="0">
                <a:solidFill>
                  <a:schemeClr val="tx2"/>
                </a:solidFill>
                <a:latin typeface="Lato Light"/>
                <a:cs typeface="Lato Light"/>
              </a:rPr>
              <a:t>Outils de </a:t>
            </a:r>
            <a:r>
              <a:rPr lang="fr-FR" sz="3600" b="1" dirty="0">
                <a:solidFill>
                  <a:schemeClr val="tx2"/>
                </a:solidFill>
                <a:latin typeface="Lato Light"/>
                <a:cs typeface="Lato Light"/>
              </a:rPr>
              <a:t>supervision</a:t>
            </a:r>
            <a:r>
              <a:rPr lang="fr-FR" sz="3600" dirty="0">
                <a:solidFill>
                  <a:schemeClr val="tx2"/>
                </a:solidFill>
                <a:latin typeface="Lato Light"/>
                <a:cs typeface="Lato Light"/>
              </a:rPr>
              <a:t> avancés</a:t>
            </a:r>
          </a:p>
          <a:p>
            <a:pPr marL="571500" indent="-571500">
              <a:buFontTx/>
              <a:buChar char="-"/>
            </a:pPr>
            <a:r>
              <a:rPr lang="fr-FR" sz="3600" b="1" dirty="0" err="1">
                <a:solidFill>
                  <a:schemeClr val="tx2"/>
                </a:solidFill>
                <a:latin typeface="Lato Light"/>
                <a:cs typeface="Lato Light"/>
              </a:rPr>
              <a:t>Kube-monkey</a:t>
            </a:r>
            <a:endParaRPr lang="fr-FR" sz="3600" b="1" dirty="0">
              <a:solidFill>
                <a:schemeClr val="tx2"/>
              </a:solidFill>
              <a:latin typeface="Lato Light"/>
              <a:cs typeface="Lato Light"/>
            </a:endParaRPr>
          </a:p>
        </p:txBody>
      </p:sp>
    </p:spTree>
    <p:extLst>
      <p:ext uri="{BB962C8B-B14F-4D97-AF65-F5344CB8AC3E}">
        <p14:creationId xmlns:p14="http://schemas.microsoft.com/office/powerpoint/2010/main" val="3793324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2943332" cy="883356"/>
            <a:chOff x="0" y="-9760"/>
            <a:chExt cx="2357120" cy="785565"/>
          </a:xfrm>
        </p:grpSpPr>
        <p:sp>
          <p:nvSpPr>
            <p:cNvPr id="203" name="ZoneTexte 202"/>
            <p:cNvSpPr txBox="1"/>
            <p:nvPr/>
          </p:nvSpPr>
          <p:spPr>
            <a:xfrm>
              <a:off x="109500" y="-9760"/>
              <a:ext cx="2108157"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Conclusion</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438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p:cNvSpPr txBox="1"/>
          <p:nvPr/>
        </p:nvSpPr>
        <p:spPr>
          <a:xfrm>
            <a:off x="837274" y="1665014"/>
            <a:ext cx="10905839" cy="3046988"/>
          </a:xfrm>
          <a:prstGeom prst="rect">
            <a:avLst/>
          </a:prstGeom>
          <a:noFill/>
        </p:spPr>
        <p:txBody>
          <a:bodyPr wrap="square" rtlCol="0">
            <a:spAutoFit/>
          </a:bodyPr>
          <a:lstStyle/>
          <a:p>
            <a:pPr marL="571500" indent="-571500">
              <a:buFont typeface="Arial" panose="020B0604020202020204" pitchFamily="34" charset="0"/>
              <a:buChar char="•"/>
            </a:pPr>
            <a:r>
              <a:rPr lang="fr-FR" sz="3200" dirty="0">
                <a:solidFill>
                  <a:schemeClr val="tx2"/>
                </a:solidFill>
                <a:latin typeface="Lato Light"/>
                <a:cs typeface="Lato Light"/>
              </a:rPr>
              <a:t>Analyse et amélioration de notre patrimoine de TU</a:t>
            </a:r>
          </a:p>
          <a:p>
            <a:pPr marL="571500" indent="-571500">
              <a:buFont typeface="Arial" panose="020B0604020202020204" pitchFamily="34" charset="0"/>
              <a:buChar char="•"/>
            </a:pPr>
            <a:r>
              <a:rPr lang="fr-FR" sz="3200" dirty="0">
                <a:solidFill>
                  <a:schemeClr val="tx2"/>
                </a:solidFill>
                <a:latin typeface="Lato Light"/>
                <a:cs typeface="Lato Light"/>
              </a:rPr>
              <a:t>Récupération de métriques de charge et de performances</a:t>
            </a:r>
          </a:p>
          <a:p>
            <a:pPr marL="571500" indent="-571500">
              <a:buFont typeface="Arial" panose="020B0604020202020204" pitchFamily="34" charset="0"/>
              <a:buChar char="•"/>
            </a:pPr>
            <a:r>
              <a:rPr lang="fr-FR" sz="3200" dirty="0">
                <a:solidFill>
                  <a:schemeClr val="tx2"/>
                </a:solidFill>
                <a:latin typeface="Lato Light"/>
                <a:cs typeface="Lato Light"/>
              </a:rPr>
              <a:t>Mise à l’épreuve de la tolérance aux pannes de notre applicatif</a:t>
            </a:r>
          </a:p>
          <a:p>
            <a:pPr marL="571500" indent="-571500">
              <a:buFont typeface="Arial" panose="020B0604020202020204" pitchFamily="34" charset="0"/>
              <a:buChar char="•"/>
            </a:pPr>
            <a:r>
              <a:rPr lang="fr-FR" sz="3200" dirty="0">
                <a:solidFill>
                  <a:schemeClr val="tx2"/>
                </a:solidFill>
                <a:latin typeface="Lato Light"/>
                <a:cs typeface="Lato Light"/>
              </a:rPr>
              <a:t>Mise en place d’une solution technique pour palier aux problèmes rencontrés</a:t>
            </a:r>
          </a:p>
        </p:txBody>
      </p:sp>
    </p:spTree>
    <p:extLst>
      <p:ext uri="{BB962C8B-B14F-4D97-AF65-F5344CB8AC3E}">
        <p14:creationId xmlns:p14="http://schemas.microsoft.com/office/powerpoint/2010/main" val="343659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2943331" cy="883356"/>
            <a:chOff x="0" y="-9760"/>
            <a:chExt cx="2357120" cy="785565"/>
          </a:xfrm>
        </p:grpSpPr>
        <p:sp>
          <p:nvSpPr>
            <p:cNvPr id="13" name="ZoneTexte 12"/>
            <p:cNvSpPr txBox="1"/>
            <p:nvPr/>
          </p:nvSpPr>
          <p:spPr>
            <a:xfrm>
              <a:off x="109500" y="-9760"/>
              <a:ext cx="1918164"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Conclusion</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Scénario</a:t>
            </a:r>
            <a:endParaRPr lang="fr-FR" sz="1800" dirty="0">
              <a:solidFill>
                <a:schemeClr val="tx2"/>
              </a:solidFill>
              <a:latin typeface="Lato Regular"/>
              <a:cs typeface="Lato Regular"/>
            </a:endParaRPr>
          </a:p>
          <a:p>
            <a:pPr marL="0" indent="0">
              <a:buNone/>
            </a:pPr>
            <a:endParaRPr lang="fr-FR" sz="1600" dirty="0">
              <a:solidFill>
                <a:schemeClr val="tx2"/>
              </a:solidFill>
              <a:latin typeface="Lato Light"/>
              <a:cs typeface="Lato Light"/>
            </a:endParaRPr>
          </a:p>
        </p:txBody>
      </p:sp>
      <p:sp>
        <p:nvSpPr>
          <p:cNvPr id="2" name="Rectangle 1"/>
          <p:cNvSpPr/>
          <p:nvPr/>
        </p:nvSpPr>
        <p:spPr>
          <a:xfrm>
            <a:off x="829235" y="2114413"/>
            <a:ext cx="10963754" cy="2677656"/>
          </a:xfrm>
          <a:prstGeom prst="rect">
            <a:avLst/>
          </a:prstGeom>
        </p:spPr>
        <p:txBody>
          <a:bodyPr wrap="square">
            <a:spAutoFit/>
          </a:bodyPr>
          <a:lstStyle/>
          <a:p>
            <a:r>
              <a:rPr lang="fr-FR" sz="2800" dirty="0">
                <a:latin typeface="Lato Light" panose="020F0502020204030203" pitchFamily="34" charset="0"/>
                <a:ea typeface="Lato Light" panose="020F0502020204030203" pitchFamily="34" charset="0"/>
                <a:cs typeface="Lato Light" panose="020F0502020204030203" pitchFamily="34" charset="0"/>
              </a:rPr>
              <a:t>« Nous voilà rassurés, notre application est tolérante aux défaillances techniques, on va pouvoir aller en production beaucoup plus confiant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
            </a:r>
            <a:br>
              <a:rPr lang="fr-FR" sz="2800" dirty="0">
                <a:latin typeface="Lato Light" panose="020F0502020204030203" pitchFamily="34" charset="0"/>
                <a:ea typeface="Lato Light" panose="020F0502020204030203" pitchFamily="34" charset="0"/>
                <a:cs typeface="Lato Light" panose="020F0502020204030203" pitchFamily="34" charset="0"/>
              </a:rPr>
            </a:br>
            <a:r>
              <a:rPr lang="fr-FR" sz="2800" dirty="0">
                <a:latin typeface="Lato Light" panose="020F0502020204030203" pitchFamily="34" charset="0"/>
                <a:ea typeface="Lato Light" panose="020F0502020204030203" pitchFamily="34" charset="0"/>
                <a:cs typeface="Lato Light" panose="020F0502020204030203" pitchFamily="34" charset="0"/>
              </a:rPr>
              <a:t>En plus, on a même pu challenger nos TU et récupérer des métriques de charge et de performance au passage ! »</a:t>
            </a:r>
          </a:p>
        </p:txBody>
      </p:sp>
      <p:pic>
        <p:nvPicPr>
          <p:cNvPr id="7" name="Picture 2" descr="Monkey on Google Android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5154" y="250902"/>
            <a:ext cx="114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39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3118639" cy="883356"/>
            <a:chOff x="0" y="-9760"/>
            <a:chExt cx="2497512" cy="785565"/>
          </a:xfrm>
        </p:grpSpPr>
        <p:sp>
          <p:nvSpPr>
            <p:cNvPr id="203" name="ZoneTexte 202"/>
            <p:cNvSpPr txBox="1"/>
            <p:nvPr/>
          </p:nvSpPr>
          <p:spPr>
            <a:xfrm>
              <a:off x="109500" y="-9760"/>
              <a:ext cx="2388012"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Vous êtes ici</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872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38750" t="22204" r="38372" b="39045"/>
          <a:stretch/>
        </p:blipFill>
        <p:spPr>
          <a:xfrm>
            <a:off x="322909" y="1530723"/>
            <a:ext cx="2297511" cy="3891279"/>
          </a:xfrm>
          <a:prstGeom prst="rect">
            <a:avLst/>
          </a:prstGeom>
        </p:spPr>
      </p:pic>
      <p:sp>
        <p:nvSpPr>
          <p:cNvPr id="9" name="ZoneTexte 8"/>
          <p:cNvSpPr txBox="1"/>
          <p:nvPr/>
        </p:nvSpPr>
        <p:spPr>
          <a:xfrm>
            <a:off x="2943332" y="2817918"/>
            <a:ext cx="9397428" cy="1107996"/>
          </a:xfrm>
          <a:prstGeom prst="rect">
            <a:avLst/>
          </a:prstGeom>
          <a:noFill/>
        </p:spPr>
        <p:txBody>
          <a:bodyPr wrap="square" rtlCol="0">
            <a:spAutoFit/>
          </a:bodyPr>
          <a:lstStyle/>
          <a:p>
            <a:r>
              <a:rPr lang="fr-FR" sz="6600" dirty="0">
                <a:hlinkClick r:id="rId4"/>
              </a:rPr>
              <a:t>https://</a:t>
            </a:r>
            <a:r>
              <a:rPr lang="fr-FR" sz="6600" dirty="0" smtClean="0">
                <a:hlinkClick r:id="rId4"/>
              </a:rPr>
              <a:t>tiny.cc/chaos-sii</a:t>
            </a:r>
            <a:endParaRPr lang="fr-FR" sz="6600" dirty="0" smtClean="0"/>
          </a:p>
        </p:txBody>
      </p:sp>
    </p:spTree>
    <p:extLst>
      <p:ext uri="{BB962C8B-B14F-4D97-AF65-F5344CB8AC3E}">
        <p14:creationId xmlns:p14="http://schemas.microsoft.com/office/powerpoint/2010/main" val="3157339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ZoneTexte 194"/>
          <p:cNvSpPr txBox="1"/>
          <p:nvPr/>
        </p:nvSpPr>
        <p:spPr>
          <a:xfrm>
            <a:off x="4463962" y="3064783"/>
            <a:ext cx="3451138" cy="923330"/>
          </a:xfrm>
          <a:prstGeom prst="rect">
            <a:avLst/>
          </a:prstGeom>
          <a:noFill/>
        </p:spPr>
        <p:txBody>
          <a:bodyPr wrap="none" rtlCol="0">
            <a:spAutoFit/>
          </a:bodyPr>
          <a:lstStyle/>
          <a:p>
            <a:r>
              <a:rPr lang="fr-FR" sz="5400" b="1" dirty="0">
                <a:latin typeface="Lato Regular" panose="020F0502020204030203" pitchFamily="34" charset="0"/>
                <a:ea typeface="Lato Regular" panose="020F0502020204030203" pitchFamily="34" charset="0"/>
                <a:cs typeface="Lato Regular" panose="020F0502020204030203" pitchFamily="34" charset="0"/>
              </a:rPr>
              <a:t>Questions ?</a:t>
            </a:r>
            <a:endParaRPr lang="fr-FR" sz="4800" b="1" dirty="0">
              <a:latin typeface="Lato Regular" panose="020F0502020204030203" pitchFamily="34" charset="0"/>
              <a:ea typeface="Lato Regular" panose="020F0502020204030203" pitchFamily="34" charset="0"/>
              <a:cs typeface="Lato Regular" panose="020F0502020204030203" pitchFamily="34" charset="0"/>
            </a:endParaRPr>
          </a:p>
        </p:txBody>
      </p:sp>
      <p:grpSp>
        <p:nvGrpSpPr>
          <p:cNvPr id="10" name="Groupe 9"/>
          <p:cNvGrpSpPr/>
          <p:nvPr/>
        </p:nvGrpSpPr>
        <p:grpSpPr>
          <a:xfrm>
            <a:off x="0" y="73772"/>
            <a:ext cx="2943330" cy="883356"/>
            <a:chOff x="0" y="-9760"/>
            <a:chExt cx="2357120" cy="785565"/>
          </a:xfrm>
        </p:grpSpPr>
        <p:sp>
          <p:nvSpPr>
            <p:cNvPr id="11" name="ZoneTexte 10"/>
            <p:cNvSpPr txBox="1"/>
            <p:nvPr/>
          </p:nvSpPr>
          <p:spPr>
            <a:xfrm>
              <a:off x="109500" y="-9760"/>
              <a:ext cx="698612"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Fin</a:t>
              </a:r>
            </a:p>
          </p:txBody>
        </p:sp>
        <p:sp>
          <p:nvSpPr>
            <p:cNvPr id="12" name="Rectangle 11"/>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26" name="Picture 2" descr="Résultat de recherche d'images pour &quot;monkey question&quot;"/>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a:stretch>
            <a:fillRect/>
          </a:stretch>
        </p:blipFill>
        <p:spPr bwMode="auto">
          <a:xfrm>
            <a:off x="519217" y="3305176"/>
            <a:ext cx="2424113" cy="2424113"/>
          </a:xfrm>
          <a:prstGeom prst="rect">
            <a:avLst/>
          </a:prstGeom>
          <a:noFill/>
        </p:spPr>
      </p:pic>
    </p:spTree>
    <p:extLst>
      <p:ext uri="{BB962C8B-B14F-4D97-AF65-F5344CB8AC3E}">
        <p14:creationId xmlns:p14="http://schemas.microsoft.com/office/powerpoint/2010/main" val="423227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2943331" cy="883356"/>
            <a:chOff x="0" y="-9760"/>
            <a:chExt cx="2357120" cy="785565"/>
          </a:xfrm>
        </p:grpSpPr>
        <p:sp>
          <p:nvSpPr>
            <p:cNvPr id="13" name="ZoneTexte 12"/>
            <p:cNvSpPr txBox="1"/>
            <p:nvPr/>
          </p:nvSpPr>
          <p:spPr>
            <a:xfrm>
              <a:off x="109500" y="-9760"/>
              <a:ext cx="2132548"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Références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Rectangle 8"/>
          <p:cNvSpPr/>
          <p:nvPr/>
        </p:nvSpPr>
        <p:spPr>
          <a:xfrm>
            <a:off x="377859" y="1403404"/>
            <a:ext cx="10483846" cy="4154984"/>
          </a:xfrm>
          <a:prstGeom prst="rect">
            <a:avLst/>
          </a:prstGeom>
        </p:spPr>
        <p:txBody>
          <a:bodyPr wrap="square">
            <a:spAutoFit/>
          </a:bodyPr>
          <a:lstStyle/>
          <a:p>
            <a:r>
              <a:rPr lang="fr-FR" sz="28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Hands On :</a:t>
            </a:r>
          </a:p>
          <a:p>
            <a:r>
              <a:rPr lang="fr-FR" sz="2000" dirty="0">
                <a:hlinkClick r:id="rId2"/>
              </a:rPr>
              <a:t>https://github.com/SII-Codelab-Chaos</a:t>
            </a:r>
            <a:endParaRPr lang="fr-FR" sz="2000" dirty="0"/>
          </a:p>
          <a:p>
            <a:endParaRPr lang="fr-FR" sz="28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a:p>
            <a:r>
              <a:rPr lang="fr-FR" sz="2800" dirty="0">
                <a:solidFill>
                  <a:schemeClr val="tx2"/>
                </a:solidFill>
                <a:latin typeface="Lato Regular" panose="020F0502020204030203" pitchFamily="34" charset="0"/>
                <a:ea typeface="Lato Regular" panose="020F0502020204030203" pitchFamily="34" charset="0"/>
                <a:cs typeface="Lato Regular" panose="020F0502020204030203" pitchFamily="34" charset="0"/>
              </a:rPr>
              <a:t>Sources </a:t>
            </a:r>
            <a:r>
              <a:rPr lang="fr-FR" sz="2800" dirty="0" smtClean="0">
                <a:solidFill>
                  <a:schemeClr val="tx2"/>
                </a:solidFill>
                <a:latin typeface="Lato Regular" panose="020F0502020204030203" pitchFamily="34" charset="0"/>
                <a:ea typeface="Lato Regular" panose="020F0502020204030203" pitchFamily="34" charset="0"/>
                <a:cs typeface="Lato Regular" panose="020F0502020204030203" pitchFamily="34" charset="0"/>
              </a:rPr>
              <a:t>:</a:t>
            </a:r>
          </a:p>
          <a:p>
            <a:r>
              <a:rPr lang="fr-FR" sz="2000" dirty="0">
                <a:hlinkClick r:id="rId3"/>
              </a:rPr>
              <a:t>https://pitest.org</a:t>
            </a:r>
            <a:r>
              <a:rPr lang="fr-FR" sz="2000" dirty="0" smtClean="0">
                <a:hlinkClick r:id="rId3"/>
              </a:rPr>
              <a:t>/</a:t>
            </a:r>
            <a:endParaRPr lang="fr-FR" sz="2800" dirty="0" smtClean="0">
              <a:solidFill>
                <a:schemeClr val="tx2"/>
              </a:solidFill>
              <a:latin typeface="Lato Regular" panose="020F0502020204030203" pitchFamily="34" charset="0"/>
              <a:ea typeface="Lato Regular" panose="020F0502020204030203" pitchFamily="34" charset="0"/>
              <a:cs typeface="Lato Regular" panose="020F0502020204030203" pitchFamily="34" charset="0"/>
            </a:endParaRPr>
          </a:p>
          <a:p>
            <a:r>
              <a:rPr lang="fr-FR" sz="2000" dirty="0" smtClean="0">
                <a:hlinkClick r:id="rId4"/>
              </a:rPr>
              <a:t>https</a:t>
            </a:r>
            <a:r>
              <a:rPr lang="fr-FR" sz="2000" dirty="0">
                <a:hlinkClick r:id="rId4"/>
              </a:rPr>
              <a:t>://codecentric.github.io/chaos-monkey-spring-boot/</a:t>
            </a:r>
            <a:endParaRPr lang="fr-FR" sz="2000" dirty="0"/>
          </a:p>
          <a:p>
            <a:r>
              <a:rPr lang="fr-FR" sz="2000" dirty="0">
                <a:hlinkClick r:id="rId5"/>
              </a:rPr>
              <a:t>https://</a:t>
            </a:r>
            <a:r>
              <a:rPr lang="fr-FR" sz="2000" dirty="0" smtClean="0">
                <a:hlinkClick r:id="rId5"/>
              </a:rPr>
              <a:t>github.com/gatling/gatling-maven-plugin-demo</a:t>
            </a:r>
            <a:endParaRPr lang="fr-FR" sz="2000" dirty="0" smtClean="0"/>
          </a:p>
          <a:p>
            <a:r>
              <a:rPr lang="fr-FR" sz="2000" dirty="0">
                <a:hlinkClick r:id="rId6"/>
              </a:rPr>
              <a:t>https://gatling.io/docs/current/</a:t>
            </a:r>
            <a:r>
              <a:rPr lang="fr-FR" sz="2000" dirty="0" smtClean="0"/>
              <a:t> </a:t>
            </a:r>
            <a:endParaRPr lang="fr-FR" sz="2000" dirty="0">
              <a:solidFill>
                <a:schemeClr val="tx2"/>
              </a:solidFill>
              <a:latin typeface="Lato Regular" panose="020F0502020204030203" pitchFamily="34" charset="0"/>
              <a:ea typeface="Lato Regular" panose="020F0502020204030203" pitchFamily="34" charset="0"/>
              <a:cs typeface="Lato Regular" panose="020F0502020204030203" pitchFamily="34" charset="0"/>
            </a:endParaRPr>
          </a:p>
          <a:p>
            <a:r>
              <a:rPr lang="fr-FR" sz="2000" dirty="0" smtClean="0">
                <a:hlinkClick r:id="rId7"/>
              </a:rPr>
              <a:t>https</a:t>
            </a:r>
            <a:r>
              <a:rPr lang="fr-FR" sz="2000" dirty="0">
                <a:hlinkClick r:id="rId7"/>
              </a:rPr>
              <a:t>://kubernetes.io</a:t>
            </a:r>
            <a:r>
              <a:rPr lang="fr-FR" sz="2000" dirty="0" smtClean="0">
                <a:hlinkClick r:id="rId7"/>
              </a:rPr>
              <a:t>/</a:t>
            </a:r>
            <a:endParaRPr lang="fr-FR" sz="2000" dirty="0" smtClean="0"/>
          </a:p>
          <a:p>
            <a:r>
              <a:rPr lang="fr-FR" sz="2000" dirty="0">
                <a:hlinkClick r:id="rId8"/>
              </a:rPr>
              <a:t>https://github.com/asobti/kube-monkey</a:t>
            </a:r>
            <a:endParaRPr lang="fr-FR" sz="2000" dirty="0"/>
          </a:p>
          <a:p>
            <a:r>
              <a:rPr lang="fr-FR" sz="2000" dirty="0">
                <a:hlinkClick r:id="rId9"/>
              </a:rPr>
              <a:t>https://www.redhat.com/fr/topics/containers/what-is-kubernetes</a:t>
            </a:r>
            <a:endParaRPr lang="fr-FR" sz="2000" dirty="0">
              <a:latin typeface="Lato Light" panose="020F0502020204030203" pitchFamily="34" charset="0"/>
              <a:ea typeface="Lato Light" panose="020F0502020204030203" pitchFamily="34" charset="0"/>
              <a:cs typeface="Lato Light" panose="020F0502020204030203" pitchFamily="34" charset="0"/>
            </a:endParaRPr>
          </a:p>
          <a:p>
            <a:endParaRPr lang="fr-FR" sz="2000" dirty="0">
              <a:solidFill>
                <a:schemeClr val="tx2"/>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7792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5717107" cy="883356"/>
            <a:chOff x="0" y="-9760"/>
            <a:chExt cx="4578456" cy="785565"/>
          </a:xfrm>
        </p:grpSpPr>
        <p:sp>
          <p:nvSpPr>
            <p:cNvPr id="203" name="ZoneTexte 202"/>
            <p:cNvSpPr txBox="1"/>
            <p:nvPr/>
          </p:nvSpPr>
          <p:spPr>
            <a:xfrm>
              <a:off x="109500" y="-9760"/>
              <a:ext cx="4468956"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Ce qui ne nous tue pas…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Subtitle 2">
            <a:extLst>
              <a:ext uri="{FF2B5EF4-FFF2-40B4-BE49-F238E27FC236}">
                <a16:creationId xmlns:a16="http://schemas.microsoft.com/office/drawing/2014/main" id="{D14CB390-EA4F-4FA9-A9B4-B33E71E51B9E}"/>
              </a:ext>
            </a:extLst>
          </p:cNvPr>
          <p:cNvSpPr txBox="1">
            <a:spLocks/>
          </p:cNvSpPr>
          <p:nvPr/>
        </p:nvSpPr>
        <p:spPr>
          <a:xfrm>
            <a:off x="1041860" y="2006149"/>
            <a:ext cx="9792393" cy="2604644"/>
          </a:xfrm>
          <a:prstGeom prst="rect">
            <a:avLst/>
          </a:prstGeom>
          <a:solidFill>
            <a:schemeClr val="bg1"/>
          </a:solidFill>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Résilience</a:t>
            </a:r>
          </a:p>
          <a:p>
            <a:pPr marL="0" indent="0">
              <a:buNone/>
            </a:pPr>
            <a:r>
              <a:rPr lang="fr-FR" sz="2800" dirty="0">
                <a:solidFill>
                  <a:schemeClr val="tx2"/>
                </a:solidFill>
                <a:latin typeface="Lato Light"/>
                <a:cs typeface="Lato Light"/>
              </a:rPr>
              <a:t>« La résilience est la capacité pour un individu à faire face à une situation difficile ou génératrice de stress. […] Faculté à « rebondir », à vaincre des situations traumatiques. »</a:t>
            </a:r>
          </a:p>
          <a:p>
            <a:pPr marL="0" indent="0" algn="r">
              <a:buNone/>
            </a:pPr>
            <a:r>
              <a:rPr lang="fr-FR" sz="2800" i="1" dirty="0">
                <a:solidFill>
                  <a:schemeClr val="tx2"/>
                </a:solidFill>
                <a:latin typeface="Lato Light"/>
                <a:cs typeface="Lato Light"/>
              </a:rPr>
              <a:t>Psychologies.com</a:t>
            </a:r>
          </a:p>
        </p:txBody>
      </p:sp>
    </p:spTree>
    <p:extLst>
      <p:ext uri="{BB962C8B-B14F-4D97-AF65-F5344CB8AC3E}">
        <p14:creationId xmlns:p14="http://schemas.microsoft.com/office/powerpoint/2010/main" val="2697850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e 201"/>
          <p:cNvGrpSpPr/>
          <p:nvPr/>
        </p:nvGrpSpPr>
        <p:grpSpPr>
          <a:xfrm>
            <a:off x="0" y="73772"/>
            <a:ext cx="5564821" cy="883356"/>
            <a:chOff x="0" y="-9760"/>
            <a:chExt cx="4456499" cy="785565"/>
          </a:xfrm>
        </p:grpSpPr>
        <p:sp>
          <p:nvSpPr>
            <p:cNvPr id="203" name="ZoneTexte 202"/>
            <p:cNvSpPr txBox="1"/>
            <p:nvPr/>
          </p:nvSpPr>
          <p:spPr>
            <a:xfrm>
              <a:off x="109500" y="-9760"/>
              <a:ext cx="4346999"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Un merveilleux malheur</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204" name="Rectangle 20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Subtitle 2">
            <a:extLst>
              <a:ext uri="{FF2B5EF4-FFF2-40B4-BE49-F238E27FC236}">
                <a16:creationId xmlns:a16="http://schemas.microsoft.com/office/drawing/2014/main" id="{D14CB390-EA4F-4FA9-A9B4-B33E71E51B9E}"/>
              </a:ext>
            </a:extLst>
          </p:cNvPr>
          <p:cNvSpPr txBox="1">
            <a:spLocks/>
          </p:cNvSpPr>
          <p:nvPr/>
        </p:nvSpPr>
        <p:spPr>
          <a:xfrm>
            <a:off x="684471" y="1107630"/>
            <a:ext cx="11028068" cy="2845430"/>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2800" i="1" dirty="0">
              <a:solidFill>
                <a:schemeClr val="tx2"/>
              </a:solidFill>
              <a:latin typeface="Lato Light"/>
              <a:cs typeface="Lato Light"/>
            </a:endParaRPr>
          </a:p>
        </p:txBody>
      </p:sp>
      <p:sp>
        <p:nvSpPr>
          <p:cNvPr id="7" name="Subtitle 2">
            <a:extLst>
              <a:ext uri="{FF2B5EF4-FFF2-40B4-BE49-F238E27FC236}">
                <a16:creationId xmlns:a16="http://schemas.microsoft.com/office/drawing/2014/main" id="{D14CB390-EA4F-4FA9-A9B4-B33E71E51B9E}"/>
              </a:ext>
            </a:extLst>
          </p:cNvPr>
          <p:cNvSpPr txBox="1">
            <a:spLocks/>
          </p:cNvSpPr>
          <p:nvPr/>
        </p:nvSpPr>
        <p:spPr>
          <a:xfrm>
            <a:off x="2495187" y="3650941"/>
            <a:ext cx="7201626" cy="1713783"/>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600" i="1" dirty="0">
              <a:solidFill>
                <a:schemeClr val="tx2"/>
              </a:solidFill>
              <a:latin typeface="Lato Light"/>
              <a:cs typeface="Lato Light"/>
            </a:endParaRPr>
          </a:p>
        </p:txBody>
      </p:sp>
      <p:sp>
        <p:nvSpPr>
          <p:cNvPr id="8" name="Subtitle 2">
            <a:extLst>
              <a:ext uri="{FF2B5EF4-FFF2-40B4-BE49-F238E27FC236}">
                <a16:creationId xmlns:a16="http://schemas.microsoft.com/office/drawing/2014/main" id="{D14CB390-EA4F-4FA9-A9B4-B33E71E51B9E}"/>
              </a:ext>
            </a:extLst>
          </p:cNvPr>
          <p:cNvSpPr txBox="1">
            <a:spLocks/>
          </p:cNvSpPr>
          <p:nvPr/>
        </p:nvSpPr>
        <p:spPr>
          <a:xfrm>
            <a:off x="579080" y="2104114"/>
            <a:ext cx="11033839" cy="2554778"/>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Chaos Engineering</a:t>
            </a:r>
            <a:r>
              <a:rPr lang="fr-FR" sz="2800" dirty="0">
                <a:solidFill>
                  <a:schemeClr val="tx2"/>
                </a:solidFill>
                <a:latin typeface="Lato Light"/>
                <a:cs typeface="Lato Light"/>
              </a:rPr>
              <a:t/>
            </a:r>
            <a:br>
              <a:rPr lang="fr-FR" sz="2800" dirty="0">
                <a:solidFill>
                  <a:schemeClr val="tx2"/>
                </a:solidFill>
                <a:latin typeface="Lato Light"/>
                <a:cs typeface="Lato Light"/>
              </a:rPr>
            </a:br>
            <a:r>
              <a:rPr lang="fr-FR" sz="2800" dirty="0">
                <a:solidFill>
                  <a:schemeClr val="tx2"/>
                </a:solidFill>
                <a:latin typeface="Lato Light"/>
                <a:cs typeface="Lato Light"/>
              </a:rPr>
              <a:t>« Le Chaos Engineering est la discipline de l’</a:t>
            </a:r>
            <a:r>
              <a:rPr lang="fr-FR" sz="2800" b="1" dirty="0">
                <a:solidFill>
                  <a:schemeClr val="tx2"/>
                </a:solidFill>
                <a:latin typeface="Lato Light"/>
                <a:cs typeface="Lato Light"/>
              </a:rPr>
              <a:t>expérimentation par la destruction ou la dégradation</a:t>
            </a:r>
            <a:r>
              <a:rPr lang="fr-FR" sz="2800" dirty="0">
                <a:solidFill>
                  <a:schemeClr val="tx2"/>
                </a:solidFill>
                <a:latin typeface="Lato Light"/>
                <a:cs typeface="Lato Light"/>
              </a:rPr>
              <a:t> partielle des composants d’une infrastructure de production en vue de </a:t>
            </a:r>
            <a:r>
              <a:rPr lang="fr-FR" sz="2800" b="1" dirty="0">
                <a:solidFill>
                  <a:schemeClr val="tx2"/>
                </a:solidFill>
                <a:latin typeface="Lato Light"/>
                <a:cs typeface="Lato Light"/>
              </a:rPr>
              <a:t>vérifier sa résilience </a:t>
            </a:r>
            <a:r>
              <a:rPr lang="fr-FR" sz="2800" dirty="0">
                <a:solidFill>
                  <a:schemeClr val="tx2"/>
                </a:solidFill>
                <a:latin typeface="Lato Light"/>
                <a:cs typeface="Lato Light"/>
              </a:rPr>
              <a:t>»</a:t>
            </a:r>
          </a:p>
          <a:p>
            <a:pPr marL="0" indent="0" algn="r">
              <a:buNone/>
            </a:pPr>
            <a:r>
              <a:rPr lang="fr-FR" sz="2800" i="1" dirty="0">
                <a:solidFill>
                  <a:schemeClr val="tx2"/>
                </a:solidFill>
                <a:latin typeface="Lato Light"/>
                <a:cs typeface="Lato Light"/>
              </a:rPr>
              <a:t>Benjamin </a:t>
            </a:r>
            <a:r>
              <a:rPr lang="fr-FR" sz="2800" i="1" dirty="0" err="1">
                <a:solidFill>
                  <a:schemeClr val="tx2"/>
                </a:solidFill>
                <a:latin typeface="Lato Light"/>
                <a:cs typeface="Lato Light"/>
              </a:rPr>
              <a:t>Gakic</a:t>
            </a:r>
            <a:endParaRPr lang="fr-FR" sz="2800" i="1" dirty="0">
              <a:solidFill>
                <a:schemeClr val="tx2"/>
              </a:solidFill>
              <a:latin typeface="Lato Light"/>
              <a:cs typeface="Lato Light"/>
            </a:endParaRPr>
          </a:p>
        </p:txBody>
      </p:sp>
    </p:spTree>
    <p:extLst>
      <p:ext uri="{BB962C8B-B14F-4D97-AF65-F5344CB8AC3E}">
        <p14:creationId xmlns:p14="http://schemas.microsoft.com/office/powerpoint/2010/main" val="32173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2943331" cy="883356"/>
            <a:chOff x="0" y="-9760"/>
            <a:chExt cx="2357120" cy="785565"/>
          </a:xfrm>
        </p:grpSpPr>
        <p:sp>
          <p:nvSpPr>
            <p:cNvPr id="13" name="ZoneTexte 12"/>
            <p:cNvSpPr txBox="1"/>
            <p:nvPr/>
          </p:nvSpPr>
          <p:spPr>
            <a:xfrm>
              <a:off x="109500" y="-9760"/>
              <a:ext cx="2194527"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Présentation</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3600" dirty="0">
              <a:solidFill>
                <a:schemeClr val="tx2"/>
              </a:solidFill>
              <a:latin typeface="Lato Regular"/>
              <a:cs typeface="Lato Regular"/>
            </a:endParaRPr>
          </a:p>
          <a:p>
            <a:pPr marL="0" indent="0">
              <a:buNone/>
            </a:pPr>
            <a:endParaRPr lang="fr-FR" sz="1600" dirty="0">
              <a:solidFill>
                <a:schemeClr val="tx2"/>
              </a:solidFill>
              <a:latin typeface="Lato Light"/>
              <a:cs typeface="Lato Light"/>
            </a:endParaRPr>
          </a:p>
        </p:txBody>
      </p:sp>
      <p:pic>
        <p:nvPicPr>
          <p:cNvPr id="1026" name="Picture 2" descr="Paul RO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570" y="1848585"/>
            <a:ext cx="2880000" cy="2880000"/>
          </a:xfrm>
          <a:prstGeom prst="ellipse">
            <a:avLst/>
          </a:prstGeom>
          <a:ln w="63500" cap="rnd">
            <a:solidFill>
              <a:srgbClr val="2F6079"/>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Sullivan PIN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72" y="1848585"/>
            <a:ext cx="2880000" cy="2880000"/>
          </a:xfrm>
          <a:prstGeom prst="ellipse">
            <a:avLst/>
          </a:prstGeom>
          <a:ln w="63500" cap="rnd">
            <a:solidFill>
              <a:srgbClr val="2F6079"/>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ierre GAULT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621" y="1848585"/>
            <a:ext cx="2880000" cy="2880000"/>
          </a:xfrm>
          <a:prstGeom prst="ellipse">
            <a:avLst/>
          </a:prstGeom>
          <a:ln w="63500" cap="rnd">
            <a:solidFill>
              <a:srgbClr val="2F6079"/>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Rectangle 2"/>
          <p:cNvSpPr/>
          <p:nvPr/>
        </p:nvSpPr>
        <p:spPr>
          <a:xfrm>
            <a:off x="5097451" y="5084238"/>
            <a:ext cx="1996339" cy="923330"/>
          </a:xfrm>
          <a:prstGeom prst="rect">
            <a:avLst/>
          </a:prstGeom>
        </p:spPr>
        <p:txBody>
          <a:bodyPr wrap="square">
            <a:spAutoFit/>
          </a:bodyPr>
          <a:lstStyle/>
          <a:p>
            <a:r>
              <a:rPr lang="fr-FR" dirty="0">
                <a:solidFill>
                  <a:srgbClr val="D7D4CE"/>
                </a:solidFill>
                <a:latin typeface="Lato Light" panose="020F0502020204030203"/>
                <a:hlinkClick r:id="rId5"/>
              </a:rPr>
              <a:t>@P1erreGaultier</a:t>
            </a:r>
            <a:endParaRPr lang="fr-FR" dirty="0">
              <a:solidFill>
                <a:srgbClr val="E8E6E3"/>
              </a:solidFill>
              <a:latin typeface="Lato Light" panose="020F0502020204030203"/>
            </a:endParaRPr>
          </a:p>
          <a:p>
            <a:r>
              <a:rPr lang="fr-FR" dirty="0">
                <a:latin typeface="Lato Light" panose="020F0502020204030203"/>
              </a:rPr>
              <a:t/>
            </a:r>
            <a:br>
              <a:rPr lang="fr-FR" dirty="0">
                <a:latin typeface="Lato Light" panose="020F0502020204030203"/>
              </a:rPr>
            </a:br>
            <a:endParaRPr lang="fr-FR" dirty="0">
              <a:latin typeface="Lato Light" panose="020F0502020204030203"/>
            </a:endParaRPr>
          </a:p>
        </p:txBody>
      </p:sp>
      <p:sp>
        <p:nvSpPr>
          <p:cNvPr id="4" name="Rectangle 3"/>
          <p:cNvSpPr/>
          <p:nvPr/>
        </p:nvSpPr>
        <p:spPr>
          <a:xfrm>
            <a:off x="892501" y="5084238"/>
            <a:ext cx="2214342" cy="923330"/>
          </a:xfrm>
          <a:prstGeom prst="rect">
            <a:avLst/>
          </a:prstGeom>
        </p:spPr>
        <p:txBody>
          <a:bodyPr wrap="square">
            <a:spAutoFit/>
          </a:bodyPr>
          <a:lstStyle/>
          <a:p>
            <a:r>
              <a:rPr lang="fr-FR" dirty="0">
                <a:solidFill>
                  <a:srgbClr val="D7D4CE"/>
                </a:solidFill>
                <a:latin typeface="Lato Light" panose="020F0502020204030203"/>
                <a:hlinkClick r:id="rId6"/>
              </a:rPr>
              <a:t>@</a:t>
            </a:r>
            <a:r>
              <a:rPr lang="fr-FR" dirty="0" err="1">
                <a:solidFill>
                  <a:srgbClr val="D7D4CE"/>
                </a:solidFill>
                <a:latin typeface="Lato Light" panose="020F0502020204030203"/>
                <a:hlinkClick r:id="rId6"/>
              </a:rPr>
              <a:t>Sullivan_Pineau</a:t>
            </a:r>
            <a:endParaRPr lang="fr-FR" dirty="0">
              <a:solidFill>
                <a:srgbClr val="E8E6E3"/>
              </a:solidFill>
              <a:latin typeface="Lato Light" panose="020F0502020204030203"/>
            </a:endParaRPr>
          </a:p>
          <a:p>
            <a:r>
              <a:rPr lang="fr-FR" dirty="0">
                <a:latin typeface="Lato Light" panose="020F0502020204030203"/>
              </a:rPr>
              <a:t/>
            </a:r>
            <a:br>
              <a:rPr lang="fr-FR" dirty="0">
                <a:latin typeface="Lato Light" panose="020F0502020204030203"/>
              </a:rPr>
            </a:br>
            <a:endParaRPr lang="fr-FR" dirty="0">
              <a:latin typeface="Lato Light" panose="020F0502020204030203"/>
            </a:endParaRPr>
          </a:p>
        </p:txBody>
      </p:sp>
      <p:sp>
        <p:nvSpPr>
          <p:cNvPr id="6" name="Rectangle 5"/>
          <p:cNvSpPr/>
          <p:nvPr/>
        </p:nvSpPr>
        <p:spPr>
          <a:xfrm>
            <a:off x="9263271" y="5084238"/>
            <a:ext cx="1856598" cy="646331"/>
          </a:xfrm>
          <a:prstGeom prst="rect">
            <a:avLst/>
          </a:prstGeom>
        </p:spPr>
        <p:txBody>
          <a:bodyPr wrap="none">
            <a:spAutoFit/>
          </a:bodyPr>
          <a:lstStyle/>
          <a:p>
            <a:r>
              <a:rPr lang="fr-FR" u="sng" dirty="0">
                <a:solidFill>
                  <a:srgbClr val="126AC2"/>
                </a:solidFill>
                <a:latin typeface="Lato Light" panose="020F0502020204030203"/>
              </a:rPr>
              <a:t>@</a:t>
            </a:r>
            <a:r>
              <a:rPr lang="fr-FR" u="sng" dirty="0" err="1">
                <a:solidFill>
                  <a:srgbClr val="126AC2"/>
                </a:solidFill>
                <a:latin typeface="Lato Light" panose="020F0502020204030203"/>
              </a:rPr>
              <a:t>Paulo_Del_Rey</a:t>
            </a:r>
            <a:endParaRPr lang="fr-FR" u="sng" dirty="0">
              <a:solidFill>
                <a:srgbClr val="126AC2"/>
              </a:solidFill>
              <a:latin typeface="Lato Light" panose="020F0502020204030203"/>
            </a:endParaRPr>
          </a:p>
          <a:p>
            <a:endParaRPr lang="fr-FR" u="sng" dirty="0">
              <a:solidFill>
                <a:srgbClr val="126AC2"/>
              </a:solidFill>
              <a:latin typeface="Lato Light" panose="020F0502020204030203"/>
            </a:endParaRPr>
          </a:p>
        </p:txBody>
      </p:sp>
    </p:spTree>
    <p:extLst>
      <p:ext uri="{BB962C8B-B14F-4D97-AF65-F5344CB8AC3E}">
        <p14:creationId xmlns:p14="http://schemas.microsoft.com/office/powerpoint/2010/main" val="937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4032351" cy="883356"/>
            <a:chOff x="0" y="-9760"/>
            <a:chExt cx="3229244" cy="785565"/>
          </a:xfrm>
        </p:grpSpPr>
        <p:sp>
          <p:nvSpPr>
            <p:cNvPr id="13" name="ZoneTexte 12"/>
            <p:cNvSpPr txBox="1"/>
            <p:nvPr/>
          </p:nvSpPr>
          <p:spPr>
            <a:xfrm>
              <a:off x="109500" y="-9760"/>
              <a:ext cx="3119744"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Ca part en </a:t>
              </a:r>
              <a:r>
                <a:rPr lang="fr-FR" sz="4000" b="1" dirty="0" err="1">
                  <a:latin typeface="Lato Regular" panose="020F0502020204030203" pitchFamily="34" charset="0"/>
                  <a:ea typeface="Lato Regular" panose="020F0502020204030203" pitchFamily="34" charset="0"/>
                  <a:cs typeface="Lato Regular" panose="020F0502020204030203" pitchFamily="34" charset="0"/>
                </a:rPr>
                <a:t>prod</a:t>
              </a:r>
              <a:r>
                <a:rPr lang="fr-FR" sz="4000" b="1" dirty="0">
                  <a:latin typeface="Lato Regular" panose="020F0502020204030203" pitchFamily="34" charset="0"/>
                  <a:ea typeface="Lato Regular" panose="020F0502020204030203" pitchFamily="34" charset="0"/>
                  <a:cs typeface="Lato Regular" panose="020F0502020204030203" pitchFamily="34" charset="0"/>
                </a:rPr>
                <a:t> !</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3600" dirty="0">
                <a:solidFill>
                  <a:schemeClr val="tx2"/>
                </a:solidFill>
                <a:latin typeface="Lato Regular"/>
                <a:cs typeface="Lato Regular"/>
              </a:rPr>
              <a:t>Scénario</a:t>
            </a:r>
          </a:p>
          <a:p>
            <a:pPr marL="0" indent="0">
              <a:buNone/>
            </a:pPr>
            <a:endParaRPr lang="fr-FR" sz="1600" dirty="0">
              <a:solidFill>
                <a:schemeClr val="tx2"/>
              </a:solidFill>
              <a:latin typeface="Lato Light"/>
              <a:cs typeface="Lato Light"/>
            </a:endParaRPr>
          </a:p>
        </p:txBody>
      </p:sp>
      <p:sp>
        <p:nvSpPr>
          <p:cNvPr id="2" name="Rectangle 1"/>
          <p:cNvSpPr/>
          <p:nvPr/>
        </p:nvSpPr>
        <p:spPr>
          <a:xfrm>
            <a:off x="829234" y="2001869"/>
            <a:ext cx="11130009" cy="3970318"/>
          </a:xfrm>
          <a:prstGeom prst="rect">
            <a:avLst/>
          </a:prstGeom>
        </p:spPr>
        <p:txBody>
          <a:bodyPr wrap="square">
            <a:spAutoFit/>
          </a:bodyPr>
          <a:lstStyle/>
          <a:p>
            <a:r>
              <a:rPr lang="fr-FR" sz="2800" dirty="0">
                <a:latin typeface="Lato Light" panose="020F0502020204030203" pitchFamily="34" charset="0"/>
                <a:ea typeface="Lato Light" panose="020F0502020204030203" pitchFamily="34" charset="0"/>
                <a:cs typeface="Lato Light" panose="020F0502020204030203" pitchFamily="34" charset="0"/>
              </a:rPr>
              <a:t>"Bon, on a développé en interne une super application de gestion des compétences en architecture micro-service, on a fait une super recette fonctionnelle (sur les cas passants, faute de temps.. ça devrait suffire !), on a une couverture de TU au top, on a des super tests d'intégration, … Bref, on est super confiant pour partir en </a:t>
            </a:r>
            <a:r>
              <a:rPr lang="fr-FR" sz="2800" dirty="0" err="1">
                <a:latin typeface="Lato Light" panose="020F0502020204030203" pitchFamily="34" charset="0"/>
                <a:ea typeface="Lato Light" panose="020F0502020204030203" pitchFamily="34" charset="0"/>
                <a:cs typeface="Lato Light" panose="020F0502020204030203" pitchFamily="34" charset="0"/>
              </a:rPr>
              <a:t>prod</a:t>
            </a:r>
            <a:r>
              <a:rPr lang="fr-FR" sz="2800" dirty="0">
                <a:latin typeface="Lato Light" panose="020F0502020204030203" pitchFamily="34" charset="0"/>
                <a:ea typeface="Lato Light" panose="020F0502020204030203" pitchFamily="34" charset="0"/>
                <a:cs typeface="Lato Light" panose="020F0502020204030203" pitchFamily="34" charset="0"/>
              </a:rPr>
              <a:t> !</a:t>
            </a:r>
          </a:p>
          <a:p>
            <a:endParaRPr lang="fr-FR" sz="2800" dirty="0">
              <a:latin typeface="Lato Light" panose="020F0502020204030203" pitchFamily="34" charset="0"/>
              <a:ea typeface="Lato Light" panose="020F0502020204030203" pitchFamily="34" charset="0"/>
              <a:cs typeface="Lato Light" panose="020F0502020204030203" pitchFamily="34" charset="0"/>
            </a:endParaRPr>
          </a:p>
          <a:p>
            <a:r>
              <a:rPr lang="fr-FR" sz="2800" dirty="0">
                <a:latin typeface="Lato Light" panose="020F0502020204030203" pitchFamily="34" charset="0"/>
                <a:ea typeface="Lato Light" panose="020F0502020204030203" pitchFamily="34" charset="0"/>
                <a:cs typeface="Lato Light" panose="020F0502020204030203" pitchFamily="34" charset="0"/>
              </a:rPr>
              <a:t>Mais au fait, quelqu’un a regardé si notre application allait tenir la charge ? Si elle était tolérante aux pannes ? Petit doute… Sait-on vraiment si notre application va être résiliente ou pas ?"</a:t>
            </a:r>
          </a:p>
        </p:txBody>
      </p:sp>
      <p:pic>
        <p:nvPicPr>
          <p:cNvPr id="8" name="Picture 2" descr="Monkey on Google Android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594" y="302272"/>
            <a:ext cx="1575916" cy="157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2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0" y="73772"/>
            <a:ext cx="2943331" cy="883356"/>
            <a:chOff x="0" y="-9760"/>
            <a:chExt cx="2357120" cy="785565"/>
          </a:xfrm>
        </p:grpSpPr>
        <p:sp>
          <p:nvSpPr>
            <p:cNvPr id="13" name="ZoneTexte 12"/>
            <p:cNvSpPr txBox="1"/>
            <p:nvPr/>
          </p:nvSpPr>
          <p:spPr>
            <a:xfrm>
              <a:off x="109500" y="-9760"/>
              <a:ext cx="1757696" cy="629520"/>
            </a:xfrm>
            <a:prstGeom prst="rect">
              <a:avLst/>
            </a:prstGeom>
            <a:noFill/>
          </p:spPr>
          <p:txBody>
            <a:bodyPr wrap="none" rtlCol="0">
              <a:spAutoFit/>
            </a:bodyPr>
            <a:lstStyle/>
            <a:p>
              <a:r>
                <a:rPr lang="fr-FR" sz="4000" b="1" dirty="0">
                  <a:latin typeface="Lato Regular" panose="020F0502020204030203" pitchFamily="34" charset="0"/>
                  <a:ea typeface="Lato Regular" panose="020F0502020204030203" pitchFamily="34" charset="0"/>
                  <a:cs typeface="Lato Regular" panose="020F0502020204030203" pitchFamily="34" charset="0"/>
                </a:rPr>
                <a:t>Objectifs</a:t>
              </a:r>
              <a:endParaRPr lang="fr-FR" sz="3600" b="1" dirty="0">
                <a:latin typeface="Lato Regular" panose="020F0502020204030203" pitchFamily="34" charset="0"/>
                <a:ea typeface="Lato Regular" panose="020F0502020204030203" pitchFamily="34" charset="0"/>
                <a:cs typeface="Lato Regular" panose="020F0502020204030203" pitchFamily="34" charset="0"/>
              </a:endParaRPr>
            </a:p>
          </p:txBody>
        </p:sp>
        <p:sp>
          <p:nvSpPr>
            <p:cNvPr id="14" name="Rectangle 13"/>
            <p:cNvSpPr/>
            <p:nvPr/>
          </p:nvSpPr>
          <p:spPr>
            <a:xfrm>
              <a:off x="0" y="619760"/>
              <a:ext cx="2357120" cy="156045"/>
            </a:xfrm>
            <a:prstGeom prst="rect">
              <a:avLst/>
            </a:prstGeom>
            <a:solidFill>
              <a:srgbClr val="2F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Subtitle 2">
            <a:extLst>
              <a:ext uri="{FF2B5EF4-FFF2-40B4-BE49-F238E27FC236}">
                <a16:creationId xmlns:a16="http://schemas.microsoft.com/office/drawing/2014/main" id="{3A78FA13-AC9F-47B6-87F4-D7D64D1358A9}"/>
              </a:ext>
            </a:extLst>
          </p:cNvPr>
          <p:cNvSpPr txBox="1">
            <a:spLocks/>
          </p:cNvSpPr>
          <p:nvPr/>
        </p:nvSpPr>
        <p:spPr>
          <a:xfrm>
            <a:off x="305336" y="1312781"/>
            <a:ext cx="9586809"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2800" dirty="0">
                <a:solidFill>
                  <a:schemeClr val="tx2"/>
                </a:solidFill>
                <a:latin typeface="Lato Light"/>
                <a:cs typeface="Lato Light"/>
              </a:rPr>
              <a:t>Introduction au Chaos Engineering</a:t>
            </a:r>
          </a:p>
          <a:p>
            <a:r>
              <a:rPr lang="fr-FR" sz="2800" dirty="0">
                <a:solidFill>
                  <a:schemeClr val="tx2"/>
                </a:solidFill>
                <a:latin typeface="Lato Light"/>
                <a:cs typeface="Lato Light"/>
              </a:rPr>
              <a:t>Manipulation d’outils sur une application concrète :</a:t>
            </a:r>
          </a:p>
          <a:p>
            <a:pPr lvl="1"/>
            <a:r>
              <a:rPr lang="fr-FR" sz="2000" dirty="0">
                <a:solidFill>
                  <a:schemeClr val="tx2"/>
                </a:solidFill>
                <a:latin typeface="Lato Light"/>
                <a:cs typeface="Lato Light"/>
              </a:rPr>
              <a:t>Mutation </a:t>
            </a:r>
            <a:r>
              <a:rPr lang="fr-FR" sz="2000" dirty="0" err="1">
                <a:solidFill>
                  <a:schemeClr val="tx2"/>
                </a:solidFill>
                <a:latin typeface="Lato Light"/>
                <a:cs typeface="Lato Light"/>
              </a:rPr>
              <a:t>testing</a:t>
            </a:r>
            <a:endParaRPr lang="fr-FR" sz="2000" dirty="0">
              <a:solidFill>
                <a:schemeClr val="tx2"/>
              </a:solidFill>
              <a:latin typeface="Lato Light"/>
              <a:cs typeface="Lato Light"/>
            </a:endParaRPr>
          </a:p>
          <a:p>
            <a:pPr lvl="1"/>
            <a:r>
              <a:rPr lang="fr-FR" sz="2000" dirty="0">
                <a:solidFill>
                  <a:schemeClr val="tx2"/>
                </a:solidFill>
                <a:latin typeface="Lato Light"/>
                <a:cs typeface="Lato Light"/>
              </a:rPr>
              <a:t>Injection de pannes</a:t>
            </a:r>
          </a:p>
          <a:p>
            <a:pPr lvl="1"/>
            <a:r>
              <a:rPr lang="fr-FR" sz="2000" dirty="0">
                <a:solidFill>
                  <a:schemeClr val="tx2"/>
                </a:solidFill>
                <a:latin typeface="Lato Light"/>
                <a:cs typeface="Lato Light"/>
              </a:rPr>
              <a:t>Tirs de charge</a:t>
            </a:r>
          </a:p>
          <a:p>
            <a:r>
              <a:rPr lang="fr-FR" sz="2800" dirty="0">
                <a:solidFill>
                  <a:schemeClr val="tx2"/>
                </a:solidFill>
                <a:latin typeface="Lato Light"/>
                <a:cs typeface="Lato Light"/>
              </a:rPr>
              <a:t>Mise en place d’une solution pour améliorer la résilience de notre application</a:t>
            </a:r>
          </a:p>
          <a:p>
            <a:r>
              <a:rPr lang="fr-FR" sz="2800" dirty="0">
                <a:solidFill>
                  <a:schemeClr val="tx2"/>
                </a:solidFill>
                <a:latin typeface="Lato Light"/>
                <a:cs typeface="Lato Light"/>
              </a:rPr>
              <a:t>Débriefing</a:t>
            </a:r>
          </a:p>
        </p:txBody>
      </p:sp>
      <p:sp>
        <p:nvSpPr>
          <p:cNvPr id="6" name="Subtitle 2">
            <a:extLst>
              <a:ext uri="{FF2B5EF4-FFF2-40B4-BE49-F238E27FC236}">
                <a16:creationId xmlns:a16="http://schemas.microsoft.com/office/drawing/2014/main" id="{3A78FA13-AC9F-47B6-87F4-D7D64D1358A9}"/>
              </a:ext>
            </a:extLst>
          </p:cNvPr>
          <p:cNvSpPr txBox="1">
            <a:spLocks/>
          </p:cNvSpPr>
          <p:nvPr/>
        </p:nvSpPr>
        <p:spPr>
          <a:xfrm>
            <a:off x="5453423" y="1312781"/>
            <a:ext cx="5148087" cy="4896344"/>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600" dirty="0">
              <a:solidFill>
                <a:schemeClr val="tx2"/>
              </a:solidFill>
              <a:latin typeface="Lato Light"/>
              <a:cs typeface="Lato Light"/>
            </a:endParaRPr>
          </a:p>
        </p:txBody>
      </p:sp>
    </p:spTree>
    <p:extLst>
      <p:ext uri="{BB962C8B-B14F-4D97-AF65-F5344CB8AC3E}">
        <p14:creationId xmlns:p14="http://schemas.microsoft.com/office/powerpoint/2010/main" val="139969968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2017</Words>
  <Application>Microsoft Office PowerPoint</Application>
  <PresentationFormat>Grand écran</PresentationFormat>
  <Paragraphs>291</Paragraphs>
  <Slides>41</Slides>
  <Notes>28</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41</vt:i4>
      </vt:variant>
    </vt:vector>
  </HeadingPairs>
  <TitlesOfParts>
    <vt:vector size="50" baseType="lpstr">
      <vt:lpstr>Arial</vt:lpstr>
      <vt:lpstr>Bebas Neue</vt:lpstr>
      <vt:lpstr>Calibri</vt:lpstr>
      <vt:lpstr>Calibri Light</vt:lpstr>
      <vt:lpstr>Lato Light</vt:lpstr>
      <vt:lpstr>Lato Regular</vt:lpstr>
      <vt:lpstr>Wingdings</vt:lpstr>
      <vt:lpstr>Thème Office</vt:lpstr>
      <vt:lpstr>Conception personnalisée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Jérémie Intins</dc:creator>
  <cp:lastModifiedBy>Pierre GAULTIER</cp:lastModifiedBy>
  <cp:revision>306</cp:revision>
  <dcterms:created xsi:type="dcterms:W3CDTF">2018-06-27T12:23:00Z</dcterms:created>
  <dcterms:modified xsi:type="dcterms:W3CDTF">2020-02-28T16:46:52Z</dcterms:modified>
</cp:coreProperties>
</file>